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2.bin" ContentType="application/vnd.openxmlformats-officedocument.oleObject"/>
  <Override PartName="/ppt/notesSlides/notesSlide1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346" r:id="rId3"/>
    <p:sldId id="350" r:id="rId4"/>
    <p:sldId id="351" r:id="rId5"/>
    <p:sldId id="352" r:id="rId6"/>
    <p:sldId id="463" r:id="rId7"/>
    <p:sldId id="345" r:id="rId8"/>
    <p:sldId id="472" r:id="rId9"/>
    <p:sldId id="389" r:id="rId10"/>
    <p:sldId id="491" r:id="rId11"/>
    <p:sldId id="406" r:id="rId12"/>
    <p:sldId id="337" r:id="rId13"/>
    <p:sldId id="474" r:id="rId14"/>
    <p:sldId id="354" r:id="rId15"/>
    <p:sldId id="382" r:id="rId16"/>
    <p:sldId id="393" r:id="rId17"/>
    <p:sldId id="391" r:id="rId18"/>
    <p:sldId id="383" r:id="rId19"/>
    <p:sldId id="356" r:id="rId20"/>
    <p:sldId id="397" r:id="rId21"/>
    <p:sldId id="450" r:id="rId22"/>
    <p:sldId id="446" r:id="rId23"/>
    <p:sldId id="398" r:id="rId24"/>
    <p:sldId id="447" r:id="rId25"/>
    <p:sldId id="448" r:id="rId26"/>
    <p:sldId id="470" r:id="rId27"/>
    <p:sldId id="449" r:id="rId28"/>
    <p:sldId id="399" r:id="rId29"/>
    <p:sldId id="407" r:id="rId30"/>
    <p:sldId id="430" r:id="rId31"/>
    <p:sldId id="431" r:id="rId32"/>
    <p:sldId id="402" r:id="rId33"/>
    <p:sldId id="451" r:id="rId34"/>
    <p:sldId id="408" r:id="rId35"/>
    <p:sldId id="476" r:id="rId36"/>
    <p:sldId id="394" r:id="rId37"/>
    <p:sldId id="361" r:id="rId38"/>
    <p:sldId id="452" r:id="rId39"/>
    <p:sldId id="453" r:id="rId40"/>
    <p:sldId id="454" r:id="rId41"/>
    <p:sldId id="455" r:id="rId42"/>
    <p:sldId id="456" r:id="rId43"/>
    <p:sldId id="457" r:id="rId44"/>
    <p:sldId id="461" r:id="rId45"/>
    <p:sldId id="475" r:id="rId46"/>
    <p:sldId id="458" r:id="rId47"/>
    <p:sldId id="363" r:id="rId48"/>
    <p:sldId id="462" r:id="rId49"/>
    <p:sldId id="460" r:id="rId50"/>
    <p:sldId id="459" r:id="rId51"/>
    <p:sldId id="386" r:id="rId52"/>
    <p:sldId id="367" r:id="rId53"/>
    <p:sldId id="368" r:id="rId54"/>
    <p:sldId id="379" r:id="rId55"/>
    <p:sldId id="425" r:id="rId56"/>
    <p:sldId id="465" r:id="rId57"/>
    <p:sldId id="466" r:id="rId58"/>
    <p:sldId id="477" r:id="rId59"/>
    <p:sldId id="433" r:id="rId60"/>
    <p:sldId id="434" r:id="rId61"/>
    <p:sldId id="469" r:id="rId62"/>
    <p:sldId id="478" r:id="rId63"/>
    <p:sldId id="436" r:id="rId64"/>
    <p:sldId id="479" r:id="rId65"/>
    <p:sldId id="480" r:id="rId66"/>
    <p:sldId id="440" r:id="rId67"/>
    <p:sldId id="481" r:id="rId68"/>
    <p:sldId id="482" r:id="rId69"/>
    <p:sldId id="483" r:id="rId70"/>
    <p:sldId id="484" r:id="rId71"/>
    <p:sldId id="485" r:id="rId72"/>
    <p:sldId id="486" r:id="rId73"/>
    <p:sldId id="487" r:id="rId74"/>
    <p:sldId id="488" r:id="rId75"/>
    <p:sldId id="489" r:id="rId76"/>
    <p:sldId id="445" r:id="rId77"/>
    <p:sldId id="444" r:id="rId78"/>
    <p:sldId id="427" r:id="rId79"/>
    <p:sldId id="428" r:id="rId80"/>
    <p:sldId id="424" r:id="rId81"/>
    <p:sldId id="405" r:id="rId82"/>
    <p:sldId id="429" r:id="rId83"/>
    <p:sldId id="420" r:id="rId84"/>
    <p:sldId id="419" r:id="rId85"/>
    <p:sldId id="471" r:id="rId86"/>
    <p:sldId id="490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0CD"/>
    <a:srgbClr val="00FFFF"/>
    <a:srgbClr val="FF99CC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04" autoAdjust="0"/>
    <p:restoredTop sz="91215" autoAdjust="0"/>
  </p:normalViewPr>
  <p:slideViewPr>
    <p:cSldViewPr snapToGrid="0" snapToObjects="1">
      <p:cViewPr varScale="1">
        <p:scale>
          <a:sx n="99" d="100"/>
          <a:sy n="99" d="100"/>
        </p:scale>
        <p:origin x="-36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9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4" d="100"/>
        <a:sy n="214" d="100"/>
      </p:scale>
      <p:origin x="0" y="50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Sheet1!$B$19</c:f>
              <c:strCache>
                <c:ptCount val="1"/>
                <c:pt idx="0">
                  <c:v>Contribution to Behavior Function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Sheet1!$A$20:$A$22</c:f>
              <c:numCache>
                <c:formatCode>General</c:formatCode>
                <c:ptCount val="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</c:numCache>
            </c:numRef>
          </c:cat>
          <c:val>
            <c:numRef>
              <c:f>Sheet1!$B$20:$B$22</c:f>
              <c:numCache>
                <c:formatCode>#.00</c:formatCode>
                <c:ptCount val="3"/>
                <c:pt idx="0">
                  <c:v>1.0467</c:v>
                </c:pt>
                <c:pt idx="1">
                  <c:v>0.000699999999999996</c:v>
                </c:pt>
                <c:pt idx="2">
                  <c:v>1.2947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611480"/>
        <c:axId val="2118614568"/>
      </c:lineChart>
      <c:catAx>
        <c:axId val="2118611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18614568"/>
        <c:crosses val="autoZero"/>
        <c:auto val="1"/>
        <c:lblAlgn val="ctr"/>
        <c:lblOffset val="100"/>
        <c:noMultiLvlLbl val="0"/>
      </c:catAx>
      <c:valAx>
        <c:axId val="2118614568"/>
        <c:scaling>
          <c:orientation val="minMax"/>
        </c:scaling>
        <c:delete val="0"/>
        <c:axPos val="l"/>
        <c:majorGridlines/>
        <c:numFmt formatCode="#.0" sourceLinked="0"/>
        <c:majorTickMark val="out"/>
        <c:minorTickMark val="none"/>
        <c:tickLblPos val="nextTo"/>
        <c:crossAx val="211861148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wmf"/><Relationship Id="rId3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97D5C-63E4-F945-BFF1-1EC36DE6ADED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32984-B82B-B248-B6A2-B69A4923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182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08E16-56A9-4370-880A-1274278DC3E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664D8-FA5C-456B-A3C2-0507A7918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674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89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1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9581EFFF-1FFA-4E73-8EB3-D8F2289E1EBA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DA9116-4944-40DC-87B3-DBF0944073DB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1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9581EFFF-1FFA-4E73-8EB3-D8F2289E1EBA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DA9116-4944-40DC-87B3-DBF0944073DB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STOP: </a:t>
            </a:r>
          </a:p>
          <a:p>
            <a:r>
              <a:rPr lang="en-US" baseline="0" dirty="0" smtClean="0"/>
              <a:t>During phase 2, update parameters, go to next iteration</a:t>
            </a:r>
          </a:p>
          <a:p>
            <a:r>
              <a:rPr lang="en-US" baseline="0" dirty="0" smtClean="0"/>
              <a:t>During phase 3, just go to next iteration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664D8-FA5C-456B-A3C2-0507A7918E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27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DA9116-4944-40DC-87B3-DBF0944073DB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DA9116-4944-40DC-87B3-DBF0944073DB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a typeface="ＭＳ Ｐゴシック" pitchFamily="1" charset="-128"/>
              </a:rPr>
              <a:t>We observe homophily</a:t>
            </a:r>
            <a:r>
              <a:rPr lang="en-US" altLang="en-US" baseline="0" dirty="0" smtClean="0">
                <a:ea typeface="ＭＳ Ｐゴシック" pitchFamily="1" charset="-128"/>
              </a:rPr>
              <a:t> at time t, which is consistent with peer influence, but this could also be due to friend selection.</a:t>
            </a:r>
          </a:p>
          <a:p>
            <a:r>
              <a:rPr lang="en-US" altLang="en-US" baseline="0" dirty="0" smtClean="0">
                <a:ea typeface="ＭＳ Ｐゴシック" pitchFamily="1" charset="-128"/>
              </a:rPr>
              <a:t>Not shown: could also be selecting into a common context creates homogeneity</a:t>
            </a:r>
            <a:endParaRPr lang="en-US" altLang="en-US" dirty="0" smtClean="0">
              <a:ea typeface="ＭＳ Ｐゴシック" pitchFamily="1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041F835F-479F-46A0-90DD-30BB4B4342A2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1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427CDA86-40F9-49DE-BAE9-24D32CF36E1D}" type="slidenum">
              <a:rPr lang="en-US" altLang="en-US"/>
              <a:pPr eaLnBrk="1" hangingPunct="1"/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a typeface="ＭＳ Ｐゴシック" pitchFamily="1" charset="-128"/>
              </a:rPr>
              <a:t>We observe a popular</a:t>
            </a:r>
            <a:r>
              <a:rPr lang="en-US" altLang="en-US" baseline="0" dirty="0" smtClean="0">
                <a:ea typeface="ＭＳ Ｐゴシック" pitchFamily="1" charset="-128"/>
              </a:rPr>
              <a:t> smoker at time t, but what preceded it?</a:t>
            </a:r>
            <a:endParaRPr lang="en-US" altLang="en-US" dirty="0" smtClean="0">
              <a:ea typeface="ＭＳ Ｐゴシック" pitchFamily="1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041F835F-479F-46A0-90DD-30BB4B4342A2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specification of AJPH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77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model specification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58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2">
              <a:defRPr/>
            </a:pPr>
            <a:r>
              <a:rPr lang="en-US" dirty="0" smtClean="0"/>
              <a:t>New 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7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2">
              <a:defRPr/>
            </a:pPr>
            <a:r>
              <a:rPr lang="en-US" dirty="0" smtClean="0"/>
              <a:t>New 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1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2">
              <a:defRPr/>
            </a:pPr>
            <a:r>
              <a:rPr lang="en-US" dirty="0" smtClean="0"/>
              <a:t>New 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1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Implication: students</a:t>
            </a:r>
            <a:r>
              <a:rPr lang="en-US" baseline="0" dirty="0" smtClean="0"/>
              <a:t> don’t begin smoking unless friends do. Students may cease smoking even if friends continue smoking.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12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Implication: students</a:t>
            </a:r>
            <a:r>
              <a:rPr lang="en-US" baseline="0" dirty="0" smtClean="0"/>
              <a:t> don’t begin smoking unless friends do. Students may cease smoking even if friends continue smoking.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120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Peer influence affects prevalence,</a:t>
            </a:r>
            <a:r>
              <a:rPr lang="en-US" baseline="0" dirty="0" smtClean="0"/>
              <a:t> direction depends upon whether smokers are popular or unpopular.</a:t>
            </a:r>
          </a:p>
          <a:p>
            <a:r>
              <a:rPr lang="en-US" baseline="0" dirty="0" smtClean="0"/>
              <a:t>Popularity affects prevalence, but only when PI is present.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811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clear how generalizable the</a:t>
            </a:r>
            <a:r>
              <a:rPr lang="en-US" baseline="0" dirty="0" smtClean="0"/>
              <a:t> simulation results 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6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2">
              <a:defRPr/>
            </a:pPr>
            <a:r>
              <a:rPr lang="en-US" dirty="0" smtClean="0"/>
              <a:t>New 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1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clustering in higher prevalence schools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6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 school: smokers less popular in higher prevalence schools</a:t>
            </a:r>
          </a:p>
          <a:p>
            <a:r>
              <a:rPr lang="en-US" dirty="0" smtClean="0"/>
              <a:t>High school: smokers more popular in higher prevalenc</a:t>
            </a:r>
            <a:r>
              <a:rPr lang="en-US" baseline="0" dirty="0" smtClean="0"/>
              <a:t>e schools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378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994" indent="-225994">
              <a:buAutoNum type="arabicPeriod"/>
            </a:pPr>
            <a:r>
              <a:rPr lang="en-US" dirty="0" smtClean="0"/>
              <a:t>When smokers are unpopular, increasing PI decreases prevalence in all but highest smoking contexts</a:t>
            </a:r>
          </a:p>
          <a:p>
            <a:pPr marL="225994" indent="-225994">
              <a:buAutoNum type="arabicPeriod"/>
            </a:pPr>
            <a:r>
              <a:rPr lang="en-US" dirty="0" smtClean="0"/>
              <a:t>When smokers are popular, increasing PI magnifies existing trends:</a:t>
            </a:r>
            <a:r>
              <a:rPr lang="en-US" baseline="0" dirty="0" smtClean="0"/>
              <a:t> low-prevalence contexts exhibit decreases while high-prevalence contexts exhibit increases.</a:t>
            </a:r>
          </a:p>
          <a:p>
            <a:pPr marL="451988" lvl="1"/>
            <a:r>
              <a:rPr lang="en-US" baseline="0" dirty="0" smtClean="0"/>
              <a:t>Observe that high/low cutoff shifts with smoker popularity. Implication: if smokers are popular then even low prevalence schools can experience increases via PI.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04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model parameters estimated from observed school (Black=Observed, Red=Random, Blue=ERGM)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2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2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When smokers are unpopular, increasing PI decreases prevalence in all but highest smoking contexts</a:t>
            </a:r>
          </a:p>
          <a:p>
            <a:pPr marL="228600" indent="-228600">
              <a:buAutoNum type="arabicPeriod"/>
            </a:pPr>
            <a:r>
              <a:rPr lang="en-US" dirty="0" smtClean="0"/>
              <a:t>When smokers are popular, increasing PI magnifies existing trends:</a:t>
            </a:r>
            <a:r>
              <a:rPr lang="en-US" baseline="0" dirty="0" smtClean="0"/>
              <a:t> low-prevalence contexts exhibit decreases while high-prevalence contexts exhibit increases.</a:t>
            </a:r>
          </a:p>
          <a:p>
            <a:pPr marL="457200" lvl="1" indent="0">
              <a:buNone/>
            </a:pPr>
            <a:r>
              <a:rPr lang="en-US" baseline="0" dirty="0" smtClean="0"/>
              <a:t>Observe that high/low cutoff shifts with smoker popularity. Implication: if smokers are popular then even low prevalence schools can experience increases via 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51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wit</a:t>
            </a:r>
            <a:r>
              <a:rPr lang="en-US" baseline="0" dirty="0" smtClean="0"/>
              <a:t>h random smoking distribution.</a:t>
            </a:r>
          </a:p>
          <a:p>
            <a:r>
              <a:rPr lang="en-US" baseline="0" dirty="0" smtClean="0"/>
              <a:t>In low prevalence context, peer influence is a good things. Serves a protective function.</a:t>
            </a:r>
          </a:p>
          <a:p>
            <a:r>
              <a:rPr lang="en-US" baseline="0" dirty="0" smtClean="0"/>
              <a:t>In high prevalence context, peer influence leads to trouble.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18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2">
              <a:defRPr/>
            </a:pPr>
            <a:r>
              <a:rPr lang="en-US" dirty="0" smtClean="0"/>
              <a:t>New 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FFE8-B32B-1040-8BFB-17523D35B8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19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and Behavior are both outcomes in the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14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86" lvl="1"/>
            <a:r>
              <a:rPr lang="en-US" altLang="en-US" dirty="0" smtClean="0"/>
              <a:t>1. Rate functions determine</a:t>
            </a:r>
          </a:p>
          <a:p>
            <a:pPr marL="1147727" lvl="2" indent="-233356"/>
            <a:r>
              <a:rPr lang="en-US" altLang="en-US" dirty="0" smtClean="0"/>
              <a:t>Which actor makes a change </a:t>
            </a:r>
          </a:p>
          <a:p>
            <a:pPr marL="1147727" lvl="2" indent="-233356"/>
            <a:r>
              <a:rPr lang="en-US" altLang="en-US" dirty="0" smtClean="0"/>
              <a:t>Whether change is to </a:t>
            </a:r>
            <a:r>
              <a:rPr lang="en-US" altLang="en-US" b="1" dirty="0" smtClean="0"/>
              <a:t>network</a:t>
            </a:r>
            <a:r>
              <a:rPr lang="en-US" altLang="en-US" dirty="0" smtClean="0"/>
              <a:t> or </a:t>
            </a:r>
            <a:r>
              <a:rPr lang="en-US" altLang="en-US" b="1" dirty="0" smtClean="0"/>
              <a:t>behavior</a:t>
            </a:r>
          </a:p>
          <a:p>
            <a:pPr marL="457186" lvl="1"/>
            <a:r>
              <a:rPr lang="en-US" altLang="en-US" dirty="0" smtClean="0"/>
              <a:t>2. Objective functions determine which change is made</a:t>
            </a:r>
          </a:p>
          <a:p>
            <a:pPr lvl="2"/>
            <a:r>
              <a:rPr lang="en-US" altLang="en-US" dirty="0" smtClean="0"/>
              <a:t>Consider all possible ties/behavior change</a:t>
            </a:r>
          </a:p>
          <a:p>
            <a:pPr lvl="2"/>
            <a:r>
              <a:rPr lang="en-US" altLang="en-US" dirty="0" smtClean="0"/>
              <a:t>Make change that maximizes </a:t>
            </a:r>
            <a:r>
              <a:rPr lang="en-US" altLang="en-US" i="1" dirty="0" smtClean="0"/>
              <a:t>objective </a:t>
            </a:r>
            <a:r>
              <a:rPr lang="en-US" altLang="en-US" dirty="0" smtClean="0"/>
              <a:t>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50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1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9BD11114-76CA-473C-9F6B-D03B81DBA41A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1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9BD11114-76CA-473C-9F6B-D03B81DBA41A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6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1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0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05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0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1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4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1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3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6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6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28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29.w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3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sf.io/preprints/socarxiv/6rm9q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503" y="511975"/>
            <a:ext cx="7772400" cy="2116667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An Introduction to 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Stochastic Actor-Oriented Models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(SAOM </a:t>
            </a:r>
            <a:r>
              <a:rPr lang="en-US" sz="3200" i="1" dirty="0" smtClean="0">
                <a:solidFill>
                  <a:srgbClr val="000000"/>
                </a:solidFill>
              </a:rPr>
              <a:t>or</a:t>
            </a:r>
            <a:r>
              <a:rPr lang="en-US" sz="3200" dirty="0" smtClean="0">
                <a:solidFill>
                  <a:srgbClr val="000000"/>
                </a:solidFill>
              </a:rPr>
              <a:t> SIENA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8999" y="3606477"/>
            <a:ext cx="7573903" cy="271109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Dr. David R. </a:t>
            </a:r>
            <a:r>
              <a:rPr lang="en-US" sz="2400" dirty="0" smtClean="0">
                <a:solidFill>
                  <a:srgbClr val="000000"/>
                </a:solidFill>
              </a:rPr>
              <a:t>Schaefer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University of California, Irvine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Duke </a:t>
            </a:r>
            <a:r>
              <a:rPr lang="en-US" sz="2400" dirty="0" smtClean="0">
                <a:solidFill>
                  <a:srgbClr val="000000"/>
                </a:solidFill>
              </a:rPr>
              <a:t>Social Networks &amp; Health Workshop, 2018</a:t>
            </a:r>
          </a:p>
        </p:txBody>
      </p:sp>
    </p:spTree>
    <p:extLst>
      <p:ext uri="{BB962C8B-B14F-4D97-AF65-F5344CB8AC3E}">
        <p14:creationId xmlns:p14="http://schemas.microsoft.com/office/powerpoint/2010/main" val="42918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 to “SIENA </a:t>
            </a:r>
            <a:r>
              <a:rPr lang="en-US" dirty="0" err="1" smtClean="0"/>
              <a:t>intuition.R</a:t>
            </a:r>
            <a:r>
              <a:rPr lang="en-US" smtClean="0"/>
              <a:t>”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5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1. General SAOM Form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9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979"/>
            <a:ext cx="8229600" cy="995484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Stochastic Actor-Oriented Model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Also called Stochastic Actor-Based Model (SABM), or “SIENA” based on the software used to estimate the model</a:t>
            </a:r>
          </a:p>
          <a:p>
            <a:pPr lvl="1"/>
            <a:r>
              <a:rPr lang="en-US" sz="2400" i="1" dirty="0" smtClean="0">
                <a:solidFill>
                  <a:schemeClr val="accent2"/>
                </a:solidFill>
              </a:rPr>
              <a:t>Simulation Investigation for Empirical Network Analysis</a:t>
            </a:r>
          </a:p>
          <a:p>
            <a:pPr lvl="1"/>
            <a:r>
              <a:rPr lang="en-US" sz="2400" dirty="0" smtClean="0"/>
              <a:t>Currently estimable in R (</a:t>
            </a:r>
            <a:r>
              <a:rPr lang="en-US" sz="2400" dirty="0" err="1" smtClean="0">
                <a:latin typeface="Courier"/>
                <a:cs typeface="Courier"/>
              </a:rPr>
              <a:t>RSiena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Recognition that networks and behavior are </a:t>
            </a:r>
            <a:r>
              <a:rPr lang="en-US" sz="2400" b="1" dirty="0"/>
              <a:t>interdependent</a:t>
            </a:r>
          </a:p>
          <a:p>
            <a:pPr lvl="1"/>
            <a:r>
              <a:rPr lang="en-US" sz="2400" dirty="0" smtClean="0"/>
              <a:t>Behaviors can affect network structure</a:t>
            </a:r>
          </a:p>
          <a:p>
            <a:pPr lvl="1"/>
            <a:r>
              <a:rPr lang="en-US" sz="2400" dirty="0" smtClean="0"/>
              <a:t>Network structure can affect behavior</a:t>
            </a:r>
          </a:p>
          <a:p>
            <a:pPr lvl="1"/>
            <a:r>
              <a:rPr lang="en-US" sz="2400" dirty="0" smtClean="0"/>
              <a:t>Thus, both “outcomes” are </a:t>
            </a:r>
            <a:r>
              <a:rPr lang="en-US" sz="2400" b="1" dirty="0" smtClean="0"/>
              <a:t>endogenous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9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84632" y="2587752"/>
            <a:ext cx="1127003" cy="1125567"/>
            <a:chOff x="152400" y="2590800"/>
            <a:chExt cx="1127003" cy="1125567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152400" y="2590800"/>
              <a:ext cx="1127003" cy="1119401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 rot="20423938">
              <a:off x="764207" y="3689692"/>
              <a:ext cx="78255" cy="26675"/>
            </a:xfrm>
            <a:custGeom>
              <a:avLst/>
              <a:gdLst>
                <a:gd name="T0" fmla="*/ 0 w 122"/>
                <a:gd name="T1" fmla="*/ 0 h 28"/>
                <a:gd name="T2" fmla="*/ 122 w 122"/>
                <a:gd name="T3" fmla="*/ 28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2" h="28">
                  <a:moveTo>
                    <a:pt x="0" y="0"/>
                  </a:moveTo>
                  <a:lnTo>
                    <a:pt x="122" y="2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SAOM Effects</a:t>
            </a:r>
            <a:endParaRPr lang="en-US" sz="32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78122" y="3352442"/>
            <a:ext cx="1158433" cy="838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Network</a:t>
            </a: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038600" y="3276600"/>
            <a:ext cx="1295400" cy="990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45720" rIns="4572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Individual/ Contextual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Attributes</a:t>
            </a: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514600" y="1981200"/>
            <a:ext cx="4191000" cy="47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Social Influence on Behavior (Smoking)</a:t>
            </a: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057400" y="5143434"/>
            <a:ext cx="5181599" cy="34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Network Selection based</a:t>
            </a:r>
            <a:r>
              <a:rPr kumimoji="0" lang="en-US" altLang="en-US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 on Behavior (Smoking)</a:t>
            </a: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8135135" y="3658253"/>
            <a:ext cx="114817" cy="60972"/>
          </a:xfrm>
          <a:custGeom>
            <a:avLst/>
            <a:gdLst>
              <a:gd name="T0" fmla="*/ 179 w 179"/>
              <a:gd name="T1" fmla="*/ 0 h 64"/>
              <a:gd name="T2" fmla="*/ 0 w 179"/>
              <a:gd name="T3" fmla="*/ 64 h 6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79" h="64">
                <a:moveTo>
                  <a:pt x="179" y="0"/>
                </a:moveTo>
                <a:lnTo>
                  <a:pt x="0" y="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lg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6965796" y="3352442"/>
            <a:ext cx="1263803" cy="838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Behavior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Calibri" pitchFamily="34" charset="0"/>
              </a:rPr>
              <a:t>(Smoking)</a:t>
            </a: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04801" y="1600200"/>
            <a:ext cx="1600200" cy="106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Endogenous Network Effects </a:t>
            </a: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334000" y="3771622"/>
            <a:ext cx="1604751" cy="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8" idx="1"/>
          </p:cNvCxnSpPr>
          <p:nvPr/>
        </p:nvCxnSpPr>
        <p:spPr>
          <a:xfrm>
            <a:off x="2362200" y="3771622"/>
            <a:ext cx="1676400" cy="27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2351314" y="2514600"/>
            <a:ext cx="4604657" cy="762000"/>
          </a:xfrm>
          <a:custGeom>
            <a:avLst/>
            <a:gdLst>
              <a:gd name="connsiteX0" fmla="*/ 0 w 4604657"/>
              <a:gd name="connsiteY0" fmla="*/ 762000 h 762000"/>
              <a:gd name="connsiteX1" fmla="*/ 2296886 w 4604657"/>
              <a:gd name="connsiteY1" fmla="*/ 0 h 762000"/>
              <a:gd name="connsiteX2" fmla="*/ 4604657 w 4604657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4657" h="762000">
                <a:moveTo>
                  <a:pt x="0" y="762000"/>
                </a:moveTo>
                <a:cubicBezTo>
                  <a:pt x="764721" y="381000"/>
                  <a:pt x="1529443" y="0"/>
                  <a:pt x="2296886" y="0"/>
                </a:cubicBezTo>
                <a:cubicBezTo>
                  <a:pt x="3064329" y="0"/>
                  <a:pt x="4087586" y="542471"/>
                  <a:pt x="4604657" y="7620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0800000">
            <a:off x="2334094" y="4267200"/>
            <a:ext cx="4604657" cy="762000"/>
          </a:xfrm>
          <a:custGeom>
            <a:avLst/>
            <a:gdLst>
              <a:gd name="connsiteX0" fmla="*/ 0 w 4604657"/>
              <a:gd name="connsiteY0" fmla="*/ 762000 h 762000"/>
              <a:gd name="connsiteX1" fmla="*/ 2296886 w 4604657"/>
              <a:gd name="connsiteY1" fmla="*/ 0 h 762000"/>
              <a:gd name="connsiteX2" fmla="*/ 4604657 w 4604657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4657" h="762000">
                <a:moveTo>
                  <a:pt x="0" y="762000"/>
                </a:moveTo>
                <a:cubicBezTo>
                  <a:pt x="764721" y="381000"/>
                  <a:pt x="1529443" y="0"/>
                  <a:pt x="2296886" y="0"/>
                </a:cubicBezTo>
                <a:cubicBezTo>
                  <a:pt x="3064329" y="0"/>
                  <a:pt x="4087586" y="542471"/>
                  <a:pt x="4604657" y="7620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7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3000"/>
            <a:ext cx="8103991" cy="4983163"/>
          </a:xfrm>
        </p:spPr>
        <p:txBody>
          <a:bodyPr>
            <a:normAutofit/>
          </a:bodyPr>
          <a:lstStyle/>
          <a:p>
            <a:r>
              <a:rPr lang="en-US" sz="2400" dirty="0"/>
              <a:t>Discrete change is modeled as occurring in continuous time (between observations</a:t>
            </a:r>
            <a:r>
              <a:rPr lang="en-US" sz="2400" dirty="0" smtClean="0"/>
              <a:t>) through a sequence of </a:t>
            </a:r>
            <a:r>
              <a:rPr lang="en-US" sz="2400" b="1" dirty="0" smtClean="0">
                <a:solidFill>
                  <a:srgbClr val="C0504D"/>
                </a:solidFill>
              </a:rPr>
              <a:t>micro steps</a:t>
            </a:r>
            <a:endParaRPr lang="en-US" sz="2400" b="1" dirty="0">
              <a:solidFill>
                <a:srgbClr val="C0504D"/>
              </a:solidFill>
            </a:endParaRPr>
          </a:p>
          <a:p>
            <a:pPr lvl="1"/>
            <a:r>
              <a:rPr lang="en-US" altLang="en-US" sz="2400" dirty="0" smtClean="0"/>
              <a:t>Model takes the form of an </a:t>
            </a:r>
            <a:r>
              <a:rPr lang="en-US" altLang="en-US" sz="2400" b="1" dirty="0" smtClean="0"/>
              <a:t>AGENT-BASED MODEL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Actors </a:t>
            </a:r>
            <a:r>
              <a:rPr lang="en-US" altLang="en-US" sz="2400" dirty="0"/>
              <a:t>control their outgoing ties and </a:t>
            </a:r>
            <a:r>
              <a:rPr lang="en-US" altLang="en-US" sz="2400" dirty="0" smtClean="0"/>
              <a:t>behavior</a:t>
            </a:r>
          </a:p>
          <a:p>
            <a:pPr lvl="1"/>
            <a:r>
              <a:rPr lang="en-US" altLang="en-US" sz="2400" dirty="0" smtClean="0"/>
              <a:t>Functions specify </a:t>
            </a:r>
            <a:r>
              <a:rPr lang="en-US" altLang="en-US" sz="2400" i="1" dirty="0" smtClean="0"/>
              <a:t>when</a:t>
            </a:r>
            <a:r>
              <a:rPr lang="en-US" altLang="en-US" sz="2400" dirty="0" smtClean="0"/>
              <a:t> and </a:t>
            </a:r>
            <a:r>
              <a:rPr lang="en-US" altLang="en-US" sz="2400" i="1" dirty="0" smtClean="0"/>
              <a:t>how</a:t>
            </a:r>
            <a:r>
              <a:rPr lang="en-US" altLang="en-US" sz="2400" dirty="0" smtClean="0"/>
              <a:t> they change</a:t>
            </a:r>
            <a:endParaRPr lang="en-US" altLang="en-US" sz="2400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SAOM Components</a:t>
            </a:r>
            <a:endParaRPr lang="en-US" sz="32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757122"/>
              </p:ext>
            </p:extLst>
          </p:nvPr>
        </p:nvGraphicFramePr>
        <p:xfrm>
          <a:off x="762000" y="3548395"/>
          <a:ext cx="7467600" cy="2465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2705100"/>
                <a:gridCol w="2705100"/>
              </a:tblGrid>
              <a:tr h="821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953735"/>
                          </a:solidFill>
                        </a:rPr>
                        <a:t>Decision Timing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53735"/>
                          </a:solidFill>
                        </a:rPr>
                        <a:t>(</a:t>
                      </a:r>
                      <a:r>
                        <a:rPr lang="en-US" i="1" dirty="0" smtClean="0">
                          <a:solidFill>
                            <a:srgbClr val="953735"/>
                          </a:solidFill>
                        </a:rPr>
                        <a:t>when changes occur</a:t>
                      </a:r>
                      <a:r>
                        <a:rPr lang="en-US" dirty="0" smtClean="0">
                          <a:solidFill>
                            <a:srgbClr val="953735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953735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953735"/>
                          </a:solidFill>
                        </a:rPr>
                        <a:t>Decision Rules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53735"/>
                          </a:solidFill>
                        </a:rPr>
                        <a:t>(</a:t>
                      </a:r>
                      <a:r>
                        <a:rPr lang="en-US" i="1" dirty="0" smtClean="0">
                          <a:solidFill>
                            <a:srgbClr val="953735"/>
                          </a:solidFill>
                        </a:rPr>
                        <a:t>how</a:t>
                      </a:r>
                      <a:r>
                        <a:rPr lang="en-US" i="1" baseline="0" dirty="0" smtClean="0">
                          <a:solidFill>
                            <a:srgbClr val="953735"/>
                          </a:solidFill>
                        </a:rPr>
                        <a:t> changes occur</a:t>
                      </a:r>
                      <a:r>
                        <a:rPr lang="en-US" i="0" baseline="0" dirty="0" smtClean="0">
                          <a:solidFill>
                            <a:srgbClr val="953735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953735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9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953735"/>
                          </a:solidFill>
                        </a:rPr>
                        <a:t>Network Evolution</a:t>
                      </a:r>
                      <a:endParaRPr lang="en-US" dirty="0">
                        <a:solidFill>
                          <a:srgbClr val="953735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Network rate</a:t>
                      </a:r>
                    </a:p>
                    <a:p>
                      <a:pPr algn="ctr"/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Network objective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9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953735"/>
                          </a:solidFill>
                        </a:rPr>
                        <a:t>Behavior Evolution</a:t>
                      </a:r>
                      <a:endParaRPr lang="en-US" dirty="0">
                        <a:solidFill>
                          <a:srgbClr val="953735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Behavior</a:t>
                      </a:r>
                      <a:r>
                        <a:rPr lang="en-US" baseline="0" dirty="0" smtClean="0"/>
                        <a:t> rate</a:t>
                      </a:r>
                    </a:p>
                    <a:p>
                      <a:pPr algn="ctr"/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Behavior</a:t>
                      </a:r>
                      <a:r>
                        <a:rPr lang="en-US" baseline="0" dirty="0" smtClean="0"/>
                        <a:t> objective function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169885"/>
            <a:ext cx="8229600" cy="943107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ea typeface="ＭＳ Ｐゴシック" pitchFamily="1" charset="-128"/>
              </a:rPr>
              <a:t>Network Objective Function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r>
              <a:rPr lang="en-US" altLang="en-US" sz="2000" dirty="0" smtClean="0">
                <a:ea typeface="ＭＳ Ｐゴシック" pitchFamily="1" charset="-128"/>
              </a:rPr>
              <a:t>Network change is modeled by allowing actors to select ties (by adding or dropping them) based upon:</a:t>
            </a:r>
          </a:p>
          <a:p>
            <a:pPr lvl="1"/>
            <a:endParaRPr lang="en-US" altLang="en-US" sz="3200" dirty="0">
              <a:ea typeface="ＭＳ Ｐゴシック" pitchFamily="1" charset="-128"/>
            </a:endParaRPr>
          </a:p>
          <a:p>
            <a:pPr lvl="1"/>
            <a:endParaRPr lang="en-US" altLang="en-US" sz="2000" dirty="0" smtClean="0">
              <a:ea typeface="ＭＳ Ｐゴシック" pitchFamily="1" charset="-128"/>
            </a:endParaRPr>
          </a:p>
          <a:p>
            <a:pPr marL="457200" lvl="1" indent="0">
              <a:buNone/>
            </a:pPr>
            <a:r>
              <a:rPr lang="en-US" sz="2000" i="1" dirty="0">
                <a:latin typeface="Times New Roman"/>
                <a:cs typeface="Times New Roman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β,x</a:t>
            </a:r>
            <a:r>
              <a:rPr lang="en-US" sz="2000" dirty="0"/>
              <a:t>) is the value of the network objective function for actor </a:t>
            </a:r>
            <a:r>
              <a:rPr lang="en-US" sz="2000" i="1" dirty="0" err="1">
                <a:latin typeface="Times New Roman"/>
                <a:cs typeface="Times New Roman"/>
              </a:rPr>
              <a:t>i</a:t>
            </a:r>
            <a:r>
              <a:rPr lang="en-US" sz="2000" dirty="0"/>
              <a:t>, given:</a:t>
            </a:r>
          </a:p>
          <a:p>
            <a:pPr lvl="2"/>
            <a:r>
              <a:rPr lang="en-US" sz="2000" dirty="0"/>
              <a:t>the current set of parameter estimates (</a:t>
            </a:r>
            <a:r>
              <a:rPr lang="en-US" sz="2000" i="1" dirty="0">
                <a:latin typeface="Times New Roman"/>
                <a:cs typeface="Times New Roman"/>
              </a:rPr>
              <a:t>β</a:t>
            </a:r>
            <a:r>
              <a:rPr lang="en-US" sz="2000" dirty="0" smtClean="0"/>
              <a:t>)</a:t>
            </a:r>
            <a:endParaRPr lang="en-US" sz="2000" dirty="0"/>
          </a:p>
          <a:p>
            <a:pPr lvl="2"/>
            <a:r>
              <a:rPr lang="en-US" sz="2000" dirty="0"/>
              <a:t>state of the network (</a:t>
            </a: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 smtClean="0"/>
              <a:t>)</a:t>
            </a:r>
            <a:endParaRPr lang="en-US" sz="2000" dirty="0"/>
          </a:p>
          <a:p>
            <a:pPr lvl="2"/>
            <a:r>
              <a:rPr lang="en-US" sz="2000" dirty="0"/>
              <a:t>For </a:t>
            </a:r>
            <a:r>
              <a:rPr lang="en-US" sz="2000" i="1" dirty="0">
                <a:latin typeface="Times New Roman"/>
                <a:cs typeface="Times New Roman"/>
              </a:rPr>
              <a:t>k</a:t>
            </a:r>
            <a:r>
              <a:rPr lang="en-US" sz="2000" dirty="0"/>
              <a:t> effects, represented as </a:t>
            </a:r>
            <a:r>
              <a:rPr lang="en-US" sz="2000" i="1" dirty="0">
                <a:latin typeface="Times New Roman"/>
                <a:cs typeface="Times New Roman"/>
              </a:rPr>
              <a:t>s</a:t>
            </a:r>
            <a:r>
              <a:rPr lang="en-US" sz="2000" i="1" baseline="-25000" dirty="0">
                <a:latin typeface="Times New Roman"/>
                <a:cs typeface="Times New Roman"/>
              </a:rPr>
              <a:t>ki</a:t>
            </a:r>
            <a:r>
              <a:rPr lang="en-US" sz="2000" dirty="0"/>
              <a:t>, which may be based on </a:t>
            </a:r>
          </a:p>
          <a:p>
            <a:pPr lvl="3"/>
            <a:r>
              <a:rPr lang="en-US" dirty="0"/>
              <a:t>the network 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), or individual attributes (</a:t>
            </a:r>
            <a:r>
              <a:rPr lang="en-US" i="1" dirty="0">
                <a:latin typeface="Times New Roman"/>
                <a:cs typeface="Times New Roman"/>
              </a:rPr>
              <a:t>z</a:t>
            </a:r>
            <a:r>
              <a:rPr lang="en-US" dirty="0"/>
              <a:t>)</a:t>
            </a:r>
          </a:p>
          <a:p>
            <a:pPr lvl="2"/>
            <a:r>
              <a:rPr lang="en-US" sz="2000" dirty="0"/>
              <a:t>Estimated with random disturbance (</a:t>
            </a:r>
            <a:r>
              <a:rPr lang="el-GR" sz="2000" i="1" dirty="0">
                <a:latin typeface="Times New Roman"/>
                <a:cs typeface="Times New Roman"/>
              </a:rPr>
              <a:t>ε</a:t>
            </a:r>
            <a:r>
              <a:rPr lang="en-US" sz="2000" dirty="0"/>
              <a:t>) associated with </a:t>
            </a:r>
            <a:r>
              <a:rPr lang="en-US" sz="2000" i="1" dirty="0">
                <a:latin typeface="Times New Roman"/>
                <a:cs typeface="Times New Roman"/>
              </a:rPr>
              <a:t>x, z, t </a:t>
            </a:r>
            <a:r>
              <a:rPr lang="en-US" sz="2000" dirty="0"/>
              <a:t>and </a:t>
            </a:r>
            <a:r>
              <a:rPr lang="en-US" sz="2000" i="1" dirty="0">
                <a:latin typeface="Times New Roman"/>
                <a:cs typeface="Times New Roman"/>
              </a:rPr>
              <a:t>j</a:t>
            </a:r>
          </a:p>
          <a:p>
            <a:endParaRPr lang="en-US" altLang="en-US" sz="1200" dirty="0" smtClean="0">
              <a:ea typeface="ＭＳ Ｐゴシック" pitchFamily="1" charset="-128"/>
            </a:endParaRPr>
          </a:p>
          <a:p>
            <a:r>
              <a:rPr lang="en-US" altLang="en-US" sz="2000" dirty="0" smtClean="0">
                <a:ea typeface="ＭＳ Ｐゴシック" pitchFamily="1" charset="-128"/>
              </a:rPr>
              <a:t>Goal of model fitting is to estimate each </a:t>
            </a:r>
            <a:r>
              <a:rPr lang="en-US" sz="2000" i="1" dirty="0" smtClean="0">
                <a:latin typeface="Times New Roman"/>
                <a:cs typeface="Times New Roman"/>
              </a:rPr>
              <a:t>β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k </a:t>
            </a:r>
            <a:endParaRPr lang="en-US" altLang="en-US" sz="2000" baseline="-25000" dirty="0" smtClean="0">
              <a:ea typeface="ＭＳ Ｐゴシック" pitchFamily="1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142394"/>
              </p:ext>
            </p:extLst>
          </p:nvPr>
        </p:nvGraphicFramePr>
        <p:xfrm>
          <a:off x="1684332" y="2370207"/>
          <a:ext cx="35544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" name="Equation" r:id="rId4" imgW="1955800" imgH="368300" progId="Equation.3">
                  <p:embed/>
                </p:oleObj>
              </mc:Choice>
              <mc:Fallback>
                <p:oleObj name="Equation" r:id="rId4" imgW="1955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4332" y="2370207"/>
                        <a:ext cx="3554413" cy="6699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83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108177" y="2980726"/>
            <a:ext cx="360006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993991" y="2494921"/>
            <a:ext cx="692809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ego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203496" y="3457031"/>
            <a:ext cx="362006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4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31" name="AutoShape 9"/>
          <p:cNvCxnSpPr>
            <a:cxnSpLocks noChangeShapeType="1"/>
          </p:cNvCxnSpPr>
          <p:nvPr/>
        </p:nvCxnSpPr>
        <p:spPr bwMode="auto">
          <a:xfrm flipV="1">
            <a:off x="7470083" y="2771224"/>
            <a:ext cx="523909" cy="3429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108177" y="1971115"/>
            <a:ext cx="340906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8203496" y="1353043"/>
            <a:ext cx="362006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39" name="AutoShape 7"/>
          <p:cNvCxnSpPr>
            <a:cxnSpLocks noChangeShapeType="1"/>
          </p:cNvCxnSpPr>
          <p:nvPr/>
        </p:nvCxnSpPr>
        <p:spPr bwMode="auto">
          <a:xfrm>
            <a:off x="7451083" y="2104416"/>
            <a:ext cx="542909" cy="3905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11"/>
          <p:cNvCxnSpPr>
            <a:cxnSpLocks noChangeShapeType="1"/>
          </p:cNvCxnSpPr>
          <p:nvPr/>
        </p:nvCxnSpPr>
        <p:spPr bwMode="auto">
          <a:xfrm>
            <a:off x="8346398" y="1713912"/>
            <a:ext cx="0" cy="78100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940"/>
            <a:ext cx="8229600" cy="1060617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Network Decision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207351" y="2273478"/>
            <a:ext cx="4033924" cy="955218"/>
            <a:chOff x="1298519" y="1519634"/>
            <a:chExt cx="4033924" cy="95521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1474" t="4166" r="84972" b="36484"/>
            <a:stretch/>
          </p:blipFill>
          <p:spPr>
            <a:xfrm>
              <a:off x="1298519" y="1899183"/>
              <a:ext cx="1326148" cy="53340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7" name="Content Placeholder 778"/>
            <p:cNvSpPr txBox="1">
              <a:spLocks/>
            </p:cNvSpPr>
            <p:nvPr/>
          </p:nvSpPr>
          <p:spPr>
            <a:xfrm>
              <a:off x="2037943" y="1519634"/>
              <a:ext cx="1906476" cy="343080"/>
            </a:xfrm>
            <a:prstGeom prst="rect">
              <a:avLst/>
            </a:prstGeom>
          </p:spPr>
          <p:txBody>
            <a:bodyPr vert="horz" anchor="ctr" anchorCtr="0">
              <a:noAutofit/>
            </a:bodyPr>
            <a:lstStyle>
              <a:defPPr>
                <a:defRPr lang="en-US"/>
              </a:defPPr>
              <a:lvl1pPr marL="0" algn="r" defTabSz="457200" rtl="0" eaLnBrk="1" latinLnBrk="0" hangingPunct="1">
                <a:defRPr kumimoji="0" sz="1400" kern="1200">
                  <a:solidFill>
                    <a:schemeClr val="tx2"/>
                  </a:solidFill>
                  <a:latin typeface="Century Schoolbook"/>
                  <a:ea typeface="+mn-ea"/>
                  <a:cs typeface="Century Schoolbook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+mn-lt"/>
                </a:rPr>
                <a:t>outdegree</a:t>
              </a:r>
              <a:endParaRPr lang="en-US" sz="16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" name="Content Placeholder 778"/>
            <p:cNvSpPr txBox="1">
              <a:spLocks/>
            </p:cNvSpPr>
            <p:nvPr/>
          </p:nvSpPr>
          <p:spPr>
            <a:xfrm>
              <a:off x="3425967" y="1519634"/>
              <a:ext cx="1906476" cy="343080"/>
            </a:xfrm>
            <a:prstGeom prst="rect">
              <a:avLst/>
            </a:prstGeom>
          </p:spPr>
          <p:txBody>
            <a:bodyPr vert="horz" anchor="ctr" anchorCtr="0">
              <a:noAutofit/>
            </a:bodyPr>
            <a:lstStyle>
              <a:defPPr>
                <a:defRPr lang="en-US"/>
              </a:defPPr>
              <a:lvl1pPr marL="0" algn="r" defTabSz="457200" rtl="0" eaLnBrk="1" latinLnBrk="0" hangingPunct="1">
                <a:defRPr kumimoji="0" sz="1400" kern="1200">
                  <a:solidFill>
                    <a:schemeClr val="tx2"/>
                  </a:solidFill>
                  <a:latin typeface="Century Schoolbook"/>
                  <a:ea typeface="+mn-ea"/>
                  <a:cs typeface="Century Schoolbook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+mn-lt"/>
                </a:rPr>
                <a:t>reciprocity</a:t>
              </a:r>
              <a:endParaRPr lang="en-US" sz="1600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/>
            <a:srcRect l="16006" r="71735" b="36483"/>
            <a:stretch/>
          </p:blipFill>
          <p:spPr>
            <a:xfrm>
              <a:off x="2424078" y="1903996"/>
              <a:ext cx="1199444" cy="5708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30229" r="53236" b="36483"/>
            <a:stretch/>
          </p:blipFill>
          <p:spPr>
            <a:xfrm>
              <a:off x="3623522" y="1903996"/>
              <a:ext cx="1617753" cy="570856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5" name="TextBox 4"/>
          <p:cNvSpPr txBox="1"/>
          <p:nvPr/>
        </p:nvSpPr>
        <p:spPr>
          <a:xfrm>
            <a:off x="267529" y="1289387"/>
            <a:ext cx="6311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During a micro step, an actor evaluates how changing its outgoing</a:t>
            </a:r>
          </a:p>
          <a:p>
            <a:r>
              <a:rPr lang="en-US" dirty="0" smtClean="0"/>
              <a:t>tie in each dyad would affect the value of the objective function</a:t>
            </a:r>
          </a:p>
          <a:p>
            <a:r>
              <a:rPr lang="en-US" dirty="0" smtClean="0"/>
              <a:t>(goal is to maximize the value of the function)</a:t>
            </a:r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98474"/>
              </p:ext>
            </p:extLst>
          </p:nvPr>
        </p:nvGraphicFramePr>
        <p:xfrm>
          <a:off x="6204858" y="4084195"/>
          <a:ext cx="2712357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713"/>
                <a:gridCol w="535215"/>
                <a:gridCol w="340350"/>
                <a:gridCol w="412693"/>
                <a:gridCol w="412693"/>
                <a:gridCol w="412693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ego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2</a:t>
                      </a:r>
                      <a:endParaRPr lang="en-US" b="0" dirty="0" smtClean="0"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3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4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ego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-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1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1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1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-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2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-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entury Schoolbook"/>
                        </a:rPr>
                        <a:t>3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1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-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4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+mn-lt"/>
                          <a:cs typeface="Century Schoolbook"/>
                        </a:rPr>
                        <a:t>-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26199"/>
              </p:ext>
            </p:extLst>
          </p:nvPr>
        </p:nvGraphicFramePr>
        <p:xfrm>
          <a:off x="1016193" y="3421507"/>
          <a:ext cx="4953763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2399"/>
                <a:gridCol w="1283139"/>
                <a:gridCol w="1416194"/>
                <a:gridCol w="862031"/>
              </a:tblGrid>
              <a:tr h="313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If…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outdegree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reciprocity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sum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No change</a:t>
                      </a:r>
                      <a:endParaRPr lang="en-US" sz="1600" baseline="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 * 2 = -4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1.8 * 1 = 1.8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-2.2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Drop j</a:t>
                      </a:r>
                      <a:r>
                        <a:rPr lang="en-US" sz="1600" baseline="-25000" dirty="0" smtClean="0"/>
                        <a:t>1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 * 1 = -2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1.8 * 0 = 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</a:t>
                      </a:r>
                      <a:endParaRPr lang="en-US" sz="1600" dirty="0"/>
                    </a:p>
                  </a:txBody>
                  <a:tcPr/>
                </a:tc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Drop j</a:t>
                      </a:r>
                      <a:r>
                        <a:rPr lang="en-US" sz="16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 * 1 = -2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1.8 * 1 = 1.8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-.2</a:t>
                      </a:r>
                      <a:endParaRPr lang="en-US" sz="1600" dirty="0"/>
                    </a:p>
                  </a:txBody>
                  <a:tcPr/>
                </a:tc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Add j</a:t>
                      </a:r>
                      <a:r>
                        <a:rPr lang="en-US" sz="16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 * 3 = -6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1.8 </a:t>
                      </a:r>
                      <a:r>
                        <a:rPr lang="en-US" sz="1600" smtClean="0"/>
                        <a:t>* 2 </a:t>
                      </a:r>
                      <a:r>
                        <a:rPr lang="en-US" sz="1600" dirty="0" smtClean="0"/>
                        <a:t>= 3.6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-2.4</a:t>
                      </a:r>
                      <a:endParaRPr lang="en-US" sz="1600" dirty="0"/>
                    </a:p>
                  </a:txBody>
                  <a:tcPr/>
                </a:tc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Add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j</a:t>
                      </a:r>
                      <a:r>
                        <a:rPr lang="en-US" sz="1600" baseline="-25000" dirty="0" smtClean="0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 * 3 = -6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1.8 * 1 = 1.8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-4.2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01835" y="5463707"/>
            <a:ext cx="450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the current state of the network, ego is </a:t>
            </a:r>
            <a:endParaRPr lang="en-US" dirty="0" smtClean="0"/>
          </a:p>
          <a:p>
            <a:r>
              <a:rPr lang="en-US" dirty="0" smtClean="0"/>
              <a:t>most </a:t>
            </a:r>
            <a:r>
              <a:rPr lang="en-US" dirty="0"/>
              <a:t>likely to </a:t>
            </a:r>
            <a:r>
              <a:rPr lang="en-US" b="1" dirty="0">
                <a:solidFill>
                  <a:srgbClr val="C0504D"/>
                </a:solidFill>
              </a:rPr>
              <a:t>drop </a:t>
            </a:r>
            <a:r>
              <a:rPr lang="en-US" b="1" dirty="0" smtClean="0">
                <a:solidFill>
                  <a:srgbClr val="C0504D"/>
                </a:solidFill>
              </a:rPr>
              <a:t>the </a:t>
            </a:r>
            <a:r>
              <a:rPr lang="en-US" b="1" dirty="0">
                <a:solidFill>
                  <a:srgbClr val="C0504D"/>
                </a:solidFill>
              </a:rPr>
              <a:t>tie to </a:t>
            </a:r>
            <a:r>
              <a:rPr lang="en-US" b="1" dirty="0" smtClean="0">
                <a:solidFill>
                  <a:srgbClr val="C0504D"/>
                </a:solidFill>
              </a:rPr>
              <a:t>j</a:t>
            </a:r>
            <a:r>
              <a:rPr lang="en-US" b="1" baseline="-25000" dirty="0" smtClean="0">
                <a:solidFill>
                  <a:srgbClr val="C0504D"/>
                </a:solidFill>
              </a:rPr>
              <a:t>2</a:t>
            </a:r>
            <a:r>
              <a:rPr lang="en-US" dirty="0" smtClean="0"/>
              <a:t>, because that</a:t>
            </a:r>
          </a:p>
          <a:p>
            <a:r>
              <a:rPr lang="en-US" dirty="0" smtClean="0"/>
              <a:t>decision maximizes the objective function</a:t>
            </a:r>
            <a:endParaRPr lang="en-US" dirty="0"/>
          </a:p>
        </p:txBody>
      </p:sp>
      <p:sp>
        <p:nvSpPr>
          <p:cNvPr id="29" name="Arc 28"/>
          <p:cNvSpPr/>
          <p:nvPr/>
        </p:nvSpPr>
        <p:spPr>
          <a:xfrm rot="16200000">
            <a:off x="364326" y="4725553"/>
            <a:ext cx="1285167" cy="1045854"/>
          </a:xfrm>
          <a:prstGeom prst="arc">
            <a:avLst/>
          </a:prstGeom>
          <a:noFill/>
          <a:ln w="28575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" name="Arc 29"/>
          <p:cNvSpPr/>
          <p:nvPr/>
        </p:nvSpPr>
        <p:spPr>
          <a:xfrm rot="10800000">
            <a:off x="486115" y="4612937"/>
            <a:ext cx="927819" cy="1256382"/>
          </a:xfrm>
          <a:prstGeom prst="arc">
            <a:avLst/>
          </a:pr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0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r>
              <a:rPr lang="en-US" altLang="en-US" sz="2400" dirty="0" err="1" smtClean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Outdegree</a:t>
            </a:r>
            <a:r>
              <a:rPr lang="en-US" altLang="en-US" sz="2400" dirty="0" smtClean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 </a:t>
            </a:r>
            <a:r>
              <a:rPr lang="en-US" altLang="en-US" sz="2400" dirty="0" smtClean="0">
                <a:ea typeface="ＭＳ Ｐゴシック" pitchFamily="1" charset="-128"/>
              </a:rPr>
              <a:t>always present</a:t>
            </a:r>
          </a:p>
          <a:p>
            <a:r>
              <a:rPr lang="en-US" altLang="en-US" sz="2400" dirty="0" smtClean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Network processes </a:t>
            </a:r>
            <a:r>
              <a:rPr lang="en-US" altLang="en-US" sz="2400" dirty="0" smtClean="0">
                <a:ea typeface="ＭＳ Ｐゴシック" pitchFamily="1" charset="-128"/>
              </a:rPr>
              <a:t>(e.g., reciprocity, transitivity)</a:t>
            </a:r>
          </a:p>
          <a:p>
            <a:r>
              <a:rPr lang="en-US" altLang="en-US" sz="2400" dirty="0" smtClean="0">
                <a:ea typeface="ＭＳ Ｐゴシック" pitchFamily="1" charset="-128"/>
              </a:rPr>
              <a:t>Attribute based:</a:t>
            </a:r>
          </a:p>
          <a:p>
            <a:pPr lvl="1"/>
            <a:r>
              <a:rPr lang="en-US" altLang="en-US" sz="2400" dirty="0" smtClean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Sociality</a:t>
            </a:r>
            <a:r>
              <a:rPr lang="en-US" altLang="en-US" sz="2400" dirty="0" smtClean="0">
                <a:ea typeface="ＭＳ Ｐゴシック" pitchFamily="1" charset="-128"/>
              </a:rPr>
              <a:t>: effect of attribute on outgoing ties</a:t>
            </a:r>
          </a:p>
          <a:p>
            <a:pPr lvl="1"/>
            <a:r>
              <a:rPr lang="en-US" altLang="en-US" sz="2400" dirty="0" smtClean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Popularity</a:t>
            </a:r>
            <a:r>
              <a:rPr lang="en-US" altLang="en-US" sz="2400" dirty="0" smtClean="0">
                <a:ea typeface="ＭＳ Ｐゴシック" pitchFamily="1" charset="-128"/>
              </a:rPr>
              <a:t>: effect of behavior on incoming ties</a:t>
            </a:r>
          </a:p>
          <a:p>
            <a:pPr lvl="1"/>
            <a:r>
              <a:rPr lang="en-US" altLang="en-US" sz="2400" dirty="0" smtClean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Homophily</a:t>
            </a:r>
            <a:r>
              <a:rPr lang="en-US" altLang="en-US" sz="2400" dirty="0" smtClean="0">
                <a:ea typeface="ＭＳ Ｐゴシック" pitchFamily="1" charset="-128"/>
              </a:rPr>
              <a:t>: ego-alter similarity</a:t>
            </a:r>
          </a:p>
          <a:p>
            <a:pPr lvl="1"/>
            <a:r>
              <a:rPr lang="en-US" altLang="en-US" sz="2400" dirty="0" smtClean="0">
                <a:ea typeface="ＭＳ Ｐゴシック" pitchFamily="1" charset="-128"/>
              </a:rPr>
              <a:t>Note: attributes may be stable or time-changing (exogenous or endogenously modeled)</a:t>
            </a:r>
          </a:p>
          <a:p>
            <a:r>
              <a:rPr lang="en-US" altLang="en-US" sz="2400" dirty="0" smtClean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Dyadic attributes </a:t>
            </a:r>
            <a:r>
              <a:rPr lang="en-US" altLang="en-US" sz="2400" dirty="0" smtClean="0">
                <a:ea typeface="ＭＳ Ｐゴシック" pitchFamily="1" charset="-128"/>
              </a:rPr>
              <a:t>(e.g., co-membership)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69885"/>
            <a:ext cx="8229600" cy="943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 smtClean="0">
                <a:ea typeface="ＭＳ Ｐゴシック" pitchFamily="1" charset="-128"/>
              </a:rPr>
              <a:t>Network Objective Function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9820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dirty="0" smtClean="0">
                <a:ea typeface="ＭＳ Ｐゴシック" pitchFamily="1" charset="-128"/>
              </a:rPr>
              <a:t>Predict change in “behavior,” which is the generic term for an individual attribute </a:t>
            </a:r>
            <a:endParaRPr lang="en-US" altLang="en-US" sz="2400" dirty="0">
              <a:ea typeface="ＭＳ Ｐゴシック" pitchFamily="1" charset="-128"/>
            </a:endParaRPr>
          </a:p>
          <a:p>
            <a:pPr lvl="1"/>
            <a:r>
              <a:rPr lang="en-US" altLang="en-US" sz="2400" dirty="0" smtClean="0">
                <a:ea typeface="ＭＳ Ｐゴシック" pitchFamily="1" charset="-128"/>
              </a:rPr>
              <a:t>Refers to any attitude, belief, health factor, etc.</a:t>
            </a:r>
          </a:p>
          <a:p>
            <a:r>
              <a:rPr lang="en-US" altLang="en-US" sz="2400" dirty="0">
                <a:solidFill>
                  <a:schemeClr val="accent2"/>
                </a:solidFill>
                <a:ea typeface="ＭＳ Ｐゴシック" pitchFamily="1" charset="-128"/>
              </a:rPr>
              <a:t>Optional</a:t>
            </a:r>
            <a:r>
              <a:rPr lang="en-US" altLang="en-US" sz="2400" dirty="0">
                <a:ea typeface="ＭＳ Ｐゴシック" pitchFamily="1" charset="-128"/>
              </a:rPr>
              <a:t>: </a:t>
            </a:r>
            <a:r>
              <a:rPr lang="en-US" altLang="en-US" sz="2400" dirty="0" smtClean="0">
                <a:ea typeface="ＭＳ Ｐゴシック" pitchFamily="1" charset="-128"/>
              </a:rPr>
              <a:t>SAOMs don’t require one and they’re not relevant for many </a:t>
            </a:r>
            <a:r>
              <a:rPr lang="en-US" altLang="en-US" sz="2400" dirty="0" smtClean="0">
                <a:solidFill>
                  <a:srgbClr val="000000"/>
                </a:solidFill>
                <a:ea typeface="ＭＳ Ｐゴシック" pitchFamily="1" charset="-128"/>
              </a:rPr>
              <a:t>questions</a:t>
            </a:r>
            <a:endParaRPr lang="en-US" altLang="en-US" sz="2400" dirty="0">
              <a:solidFill>
                <a:srgbClr val="000000"/>
              </a:solidFill>
              <a:ea typeface="ＭＳ Ｐゴシック" pitchFamily="1" charset="-128"/>
            </a:endParaRPr>
          </a:p>
          <a:p>
            <a:r>
              <a:rPr lang="en-US" altLang="en-US" sz="2400" dirty="0">
                <a:solidFill>
                  <a:schemeClr val="accent2"/>
                </a:solidFill>
                <a:ea typeface="ＭＳ Ｐゴシック" pitchFamily="1" charset="-128"/>
              </a:rPr>
              <a:t>Ordinal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itchFamily="1" charset="-128"/>
              </a:rPr>
              <a:t>measurement </a:t>
            </a:r>
            <a:r>
              <a:rPr lang="en-US" altLang="en-US" sz="2400" dirty="0" smtClean="0">
                <a:solidFill>
                  <a:srgbClr val="000000"/>
                </a:solidFill>
                <a:ea typeface="ＭＳ Ｐゴシック" pitchFamily="1" charset="-128"/>
              </a:rPr>
              <a:t>required (~2</a:t>
            </a:r>
            <a:r>
              <a:rPr lang="en-US" altLang="en-US" sz="2400" dirty="0">
                <a:solidFill>
                  <a:srgbClr val="000000"/>
                </a:solidFill>
                <a:ea typeface="ＭＳ Ｐゴシック" pitchFamily="1" charset="-128"/>
              </a:rPr>
              <a:t>-10 levels best)</a:t>
            </a:r>
          </a:p>
          <a:p>
            <a:pPr eaLnBrk="1" hangingPunct="1"/>
            <a:r>
              <a:rPr lang="en-US" altLang="en-US" sz="2400" dirty="0" smtClean="0">
                <a:solidFill>
                  <a:srgbClr val="000000"/>
                </a:solidFill>
                <a:ea typeface="ＭＳ Ｐゴシック" pitchFamily="1" charset="-128"/>
              </a:rPr>
              <a:t>Goal is to estimate effect of network on behavior change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69885"/>
            <a:ext cx="8229600" cy="943107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ea typeface="ＭＳ Ｐゴシック" pitchFamily="1" charset="-128"/>
              </a:rPr>
              <a:t>Behavior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2652005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/>
              <a:t>Behavior Objective Function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530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Choice probabilities take the form of a multinomial </a:t>
            </a:r>
            <a:r>
              <a:rPr lang="en-US" altLang="en-US" sz="2400" dirty="0" err="1"/>
              <a:t>logit</a:t>
            </a:r>
            <a:r>
              <a:rPr lang="en-US" altLang="en-US" sz="2400" dirty="0"/>
              <a:t> model instantiated by the objective </a:t>
            </a:r>
            <a:r>
              <a:rPr lang="en-US" altLang="en-US" sz="2400" dirty="0" smtClean="0"/>
              <a:t>function</a:t>
            </a:r>
          </a:p>
          <a:p>
            <a:endParaRPr lang="en-US" altLang="en-US" sz="1600" dirty="0"/>
          </a:p>
          <a:p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 smtClean="0">
                <a:ea typeface="ＭＳ Ｐゴシック" pitchFamily="1" charset="-128"/>
              </a:rPr>
              <a:t>		where </a:t>
            </a:r>
            <a:r>
              <a:rPr lang="en-US" altLang="en-US" sz="2400" i="1" dirty="0" smtClean="0">
                <a:latin typeface="Times New Roman"/>
                <a:ea typeface="ＭＳ Ｐゴシック" pitchFamily="1" charset="-128"/>
                <a:cs typeface="Times New Roman"/>
              </a:rPr>
              <a:t>z</a:t>
            </a:r>
            <a:r>
              <a:rPr lang="en-US" altLang="en-US" sz="2400" dirty="0" smtClean="0">
                <a:ea typeface="ＭＳ Ｐゴシック" pitchFamily="1" charset="-128"/>
              </a:rPr>
              <a:t> represents the behavior</a:t>
            </a:r>
          </a:p>
          <a:p>
            <a:r>
              <a:rPr lang="en-US" altLang="en-US" sz="2400" dirty="0" smtClean="0">
                <a:ea typeface="ＭＳ Ｐゴシック" pitchFamily="1" charset="-128"/>
              </a:rPr>
              <a:t>The function dictates which level of the behavior actors adopt</a:t>
            </a:r>
            <a:endParaRPr lang="en-US" altLang="en-US" sz="2400" dirty="0"/>
          </a:p>
          <a:p>
            <a:pPr lvl="1"/>
            <a:r>
              <a:rPr lang="en-US" altLang="en-US" sz="2400" dirty="0" smtClean="0"/>
              <a:t>Actors evaluate all possible changes</a:t>
            </a:r>
          </a:p>
          <a:p>
            <a:pPr lvl="2"/>
            <a:r>
              <a:rPr lang="en-US" altLang="en-US" dirty="0">
                <a:ea typeface="ＭＳ Ｐゴシック" pitchFamily="1" charset="-128"/>
              </a:rPr>
              <a:t>Increase/decrease by one unit, or no change</a:t>
            </a:r>
          </a:p>
          <a:p>
            <a:pPr lvl="1"/>
            <a:endParaRPr lang="en-US" altLang="en-US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en-US" altLang="en-US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Option </a:t>
            </a:r>
            <a:r>
              <a:rPr lang="en-US" altLang="en-US" sz="2400" dirty="0">
                <a:solidFill>
                  <a:srgbClr val="000000"/>
                </a:solidFill>
              </a:rPr>
              <a:t>with highest evaluation most </a:t>
            </a:r>
            <a:r>
              <a:rPr lang="en-US" altLang="en-US" sz="2400" dirty="0" smtClean="0">
                <a:solidFill>
                  <a:srgbClr val="000000"/>
                </a:solidFill>
              </a:rPr>
              <a:t>likely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378494"/>
              </p:ext>
            </p:extLst>
          </p:nvPr>
        </p:nvGraphicFramePr>
        <p:xfrm>
          <a:off x="2239247" y="2119185"/>
          <a:ext cx="40624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Equation" r:id="rId4" imgW="2235200" imgH="368300" progId="Equation.3">
                  <p:embed/>
                </p:oleObj>
              </mc:Choice>
              <mc:Fallback>
                <p:oleObj name="Equation" r:id="rId4" imgW="2235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9247" y="2119185"/>
                        <a:ext cx="4062413" cy="6699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Screen Shot 2016-05-10 at 10.59.22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0" b="11837"/>
          <a:stretch/>
        </p:blipFill>
        <p:spPr>
          <a:xfrm>
            <a:off x="1453848" y="4642839"/>
            <a:ext cx="6006114" cy="772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41937" y="5988549"/>
            <a:ext cx="2144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Figure adapted from </a:t>
            </a:r>
            <a:r>
              <a:rPr lang="en-US" sz="1200" dirty="0" smtClean="0"/>
              <a:t>C. </a:t>
            </a:r>
            <a:r>
              <a:rPr lang="en-US" sz="1200" dirty="0" err="1" smtClean="0"/>
              <a:t>Steglich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638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 noChangeArrowheads="1"/>
          </p:cNvPicPr>
          <p:nvPr>
            <p:ph idx="1"/>
            <p:extLst>
              <p:ext uri="{D42A27DB-BD31-4B8C-83A1-F6EECF244321}">
                <p14:modId xmlns:p14="http://schemas.microsoft.com/office/powerpoint/2010/main" val="4144860172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05" y="829756"/>
            <a:ext cx="5354426" cy="5526594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561652"/>
              </p:ext>
            </p:extLst>
          </p:nvPr>
        </p:nvGraphicFramePr>
        <p:xfrm>
          <a:off x="228599" y="5015230"/>
          <a:ext cx="1964983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457"/>
                <a:gridCol w="1511526"/>
              </a:tblGrid>
              <a:tr h="298450">
                <a:tc gridSpan="2">
                  <a:txBody>
                    <a:bodyPr/>
                    <a:lstStyle/>
                    <a:p>
                      <a:r>
                        <a:rPr lang="en-US" sz="1600" u="none" dirty="0" smtClean="0"/>
                        <a:t>30-day smoking</a:t>
                      </a:r>
                      <a:endParaRPr lang="en-US" sz="160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9845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 (0)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1-11 days (1)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12+ days (2)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81000" y="5473466"/>
            <a:ext cx="100584" cy="762000"/>
            <a:chOff x="381000" y="5676900"/>
            <a:chExt cx="114300" cy="876300"/>
          </a:xfrm>
        </p:grpSpPr>
        <p:sp>
          <p:nvSpPr>
            <p:cNvPr id="3" name="Oval 2"/>
            <p:cNvSpPr/>
            <p:nvPr/>
          </p:nvSpPr>
          <p:spPr>
            <a:xfrm>
              <a:off x="381000" y="5676900"/>
              <a:ext cx="114300" cy="114300"/>
            </a:xfrm>
            <a:prstGeom prst="ellipse">
              <a:avLst/>
            </a:prstGeom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1000" y="6057900"/>
              <a:ext cx="114300" cy="1143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1000" y="6438900"/>
              <a:ext cx="114300" cy="1143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dk1">
                  <a:shade val="95000"/>
                  <a:satMod val="105000"/>
                </a:schemeClr>
              </a:solidFill>
            </a:ln>
            <a:effectLst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Jefferson High (Add Health)</a:t>
            </a:r>
            <a:endParaRPr lang="en-US" sz="3200" b="1" dirty="0">
              <a:solidFill>
                <a:srgbClr val="95373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49979" y="1785495"/>
            <a:ext cx="217866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Smokers popular</a:t>
            </a:r>
            <a:r>
              <a:rPr lang="en-US" dirty="0" smtClean="0"/>
              <a:t>:</a:t>
            </a:r>
          </a:p>
          <a:p>
            <a:r>
              <a:rPr lang="en-US" dirty="0" smtClean="0"/>
              <a:t>Smoking-</a:t>
            </a:r>
            <a:r>
              <a:rPr lang="en-US" dirty="0" err="1" smtClean="0"/>
              <a:t>indegree</a:t>
            </a:r>
            <a:r>
              <a:rPr lang="en-US" dirty="0" smtClean="0"/>
              <a:t> correlation = .09*</a:t>
            </a:r>
          </a:p>
          <a:p>
            <a:endParaRPr lang="en-US" dirty="0"/>
          </a:p>
          <a:p>
            <a:r>
              <a:rPr lang="en-US" b="1" dirty="0" smtClean="0"/>
              <a:t>Smoking homophily</a:t>
            </a:r>
            <a:r>
              <a:rPr lang="en-US" dirty="0" smtClean="0"/>
              <a:t>: </a:t>
            </a:r>
          </a:p>
          <a:p>
            <a:r>
              <a:rPr lang="en-US" dirty="0" smtClean="0"/>
              <a:t>Odds ratio = 1.57***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76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r>
              <a:rPr lang="en-US" altLang="en-US" sz="2400" dirty="0" smtClean="0">
                <a:ea typeface="ＭＳ Ｐゴシック" pitchFamily="1" charset="-128"/>
              </a:rPr>
              <a:t>Linear term to control for distribution (quadratic term if the behavior has 3+ levels)</a:t>
            </a:r>
          </a:p>
          <a:p>
            <a:r>
              <a:rPr lang="en-US" altLang="en-US" sz="2400" dirty="0" smtClean="0">
                <a:ea typeface="ＭＳ Ｐゴシック" pitchFamily="1" charset="-128"/>
              </a:rPr>
              <a:t>Predictors of peer influence 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  <a:ea typeface="ＭＳ Ｐゴシック" pitchFamily="1" charset="-128"/>
              </a:rPr>
              <a:t>Alters’ value on the behavior, or another attribute or behavior</a:t>
            </a:r>
          </a:p>
          <a:p>
            <a:pPr lvl="2"/>
            <a:r>
              <a:rPr lang="en-US" altLang="en-US" sz="2000" dirty="0" smtClean="0">
                <a:solidFill>
                  <a:srgbClr val="000000"/>
                </a:solidFill>
                <a:ea typeface="ＭＳ Ｐゴシック" pitchFamily="1" charset="-128"/>
              </a:rPr>
              <a:t>Multiple specifications, including mean, minimum, maximum…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  <a:ea typeface="ＭＳ Ｐゴシック" pitchFamily="1" charset="-128"/>
              </a:rPr>
              <a:t>Ego’s other behaviors or attributes (e.g., gender, age)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  <a:ea typeface="ＭＳ Ｐゴシック" pitchFamily="1" charset="-128"/>
              </a:rPr>
              <a:t>Ego’s network position (e.g., degree)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  <a:ea typeface="ＭＳ Ｐゴシック" pitchFamily="1" charset="-128"/>
              </a:rPr>
              <a:t>Interactions with reciprocity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/>
              <a:t>Behavior Objective Function Effects</a:t>
            </a:r>
          </a:p>
        </p:txBody>
      </p:sp>
    </p:spTree>
    <p:extLst>
      <p:ext uri="{BB962C8B-B14F-4D97-AF65-F5344CB8AC3E}">
        <p14:creationId xmlns:p14="http://schemas.microsoft.com/office/powerpoint/2010/main" val="44464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Behavior Decision</a:t>
            </a:r>
            <a:endParaRPr lang="en-US" sz="3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21</a:t>
            </a:fld>
            <a:endParaRPr lang="en-US"/>
          </a:p>
        </p:txBody>
      </p:sp>
      <p:pic>
        <p:nvPicPr>
          <p:cNvPr id="30" name="Picture 29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1214277"/>
            <a:ext cx="7018394" cy="692757"/>
          </a:xfrm>
          <a:prstGeom prst="rect">
            <a:avLst/>
          </a:prstGeom>
        </p:spPr>
      </p:pic>
      <p:sp>
        <p:nvSpPr>
          <p:cNvPr id="29" name="Line Callout 1 28"/>
          <p:cNvSpPr/>
          <p:nvPr/>
        </p:nvSpPr>
        <p:spPr>
          <a:xfrm>
            <a:off x="1976883" y="2573602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54429"/>
              <a:gd name="adj4" fmla="val 77915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Linear effect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Line Callout 1 30"/>
          <p:cNvSpPr/>
          <p:nvPr/>
        </p:nvSpPr>
        <p:spPr>
          <a:xfrm>
            <a:off x="3124200" y="3956276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179028"/>
              <a:gd name="adj4" fmla="val 79162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Quadratic effect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Line Callout 1 38"/>
          <p:cNvSpPr/>
          <p:nvPr/>
        </p:nvSpPr>
        <p:spPr>
          <a:xfrm>
            <a:off x="4751062" y="2573602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54429"/>
              <a:gd name="adj4" fmla="val 62322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Attribute effect (e.g. age)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" name="Line Callout 1 47"/>
          <p:cNvSpPr/>
          <p:nvPr/>
        </p:nvSpPr>
        <p:spPr>
          <a:xfrm>
            <a:off x="6019800" y="3956276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174694"/>
              <a:gd name="adj4" fmla="val 66064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Similarity </a:t>
            </a:r>
            <a:r>
              <a:rPr lang="en-US" dirty="0" smtClean="0">
                <a:solidFill>
                  <a:srgbClr val="000000"/>
                </a:solidFill>
              </a:rPr>
              <a:t>effect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1715" y="5399851"/>
            <a:ext cx="7618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How attractive is each level of the behavior based on these effects and (hypothetical) parameter estimates?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9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Behavior Decision</a:t>
            </a:r>
            <a:r>
              <a:rPr lang="en-US" sz="3200" dirty="0" smtClean="0"/>
              <a:t>*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242563"/>
              </p:ext>
            </p:extLst>
          </p:nvPr>
        </p:nvGraphicFramePr>
        <p:xfrm>
          <a:off x="730800" y="1780046"/>
          <a:ext cx="765154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429"/>
                <a:gridCol w="1413236"/>
                <a:gridCol w="1413236"/>
                <a:gridCol w="1413236"/>
                <a:gridCol w="1413236"/>
                <a:gridCol w="1040167"/>
              </a:tblGrid>
              <a:tr h="313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If…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linear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quad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age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similarity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sum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Drop to 0</a:t>
                      </a:r>
                      <a:endParaRPr lang="en-US" sz="1600" baseline="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-.5 * 0 =   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.25 * 0 =    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.1 * 10 * 0 =  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Stay at 1</a:t>
                      </a:r>
                      <a:endParaRPr 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-.5 * 1 = -.5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.25 * 1 = 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.1 * 10 * 1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Up to 2</a:t>
                      </a:r>
                      <a:endParaRPr lang="en-US" sz="1600" baseline="-2500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-.5 * 2 =  -1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.25 * 4 =    1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.1 * 10 * 2 =  2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" name="Picture 24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30799" y="3536319"/>
            <a:ext cx="557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The contributions for these effects are simple to calculate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For simplicity, calculations treat covariates as </a:t>
            </a:r>
            <a:r>
              <a:rPr lang="en-US" sz="1200" u="sng" dirty="0" err="1" smtClean="0"/>
              <a:t>uncentered</a:t>
            </a:r>
            <a:r>
              <a:rPr lang="en-US" sz="1200" dirty="0" smtClean="0"/>
              <a:t>. However, SIENA will center dependent behaviors, </a:t>
            </a:r>
          </a:p>
          <a:p>
            <a:r>
              <a:rPr lang="en-US" sz="1200" dirty="0" smtClean="0"/>
              <a:t>thus for actual computations replace raw values in calculations with centered values.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967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717613"/>
              </p:ext>
            </p:extLst>
          </p:nvPr>
        </p:nvGraphicFramePr>
        <p:xfrm>
          <a:off x="349955" y="4295966"/>
          <a:ext cx="5669844" cy="16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9077"/>
                <a:gridCol w="2072567"/>
                <a:gridCol w="2318200"/>
              </a:tblGrid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1 - 1 | / 2 =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  1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1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(1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- .05) =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.95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1 - 1 | / 2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 1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1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(1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- .05) =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.95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1 - 0 | / 2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.5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0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 (.5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- .05) =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   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1 - 2 | / 2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.5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0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(.5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- .05)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=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  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5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Similarity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 statistic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= 1.90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Behavior Decision</a:t>
            </a:r>
            <a:r>
              <a:rPr lang="en-US" sz="3200" dirty="0" smtClean="0"/>
              <a:t>*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23</a:t>
            </a:fld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864741" y="5227126"/>
            <a:ext cx="6393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3</a:t>
            </a:r>
            <a:r>
              <a:rPr lang="en-US" sz="1800" dirty="0" smtClean="0">
                <a:solidFill>
                  <a:srgbClr val="000000"/>
                </a:solidFill>
                <a:ea typeface="ÇlÇr ñæí©" charset="0"/>
                <a:cs typeface="Century Schoolbook"/>
              </a:rPr>
              <a:t>(0)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029933" y="4741321"/>
            <a:ext cx="907407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Ego 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8029936" y="5703431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4</a:t>
            </a:r>
            <a:r>
              <a:rPr lang="en-US" sz="1800" dirty="0" smtClean="0">
                <a:solidFill>
                  <a:srgbClr val="000000"/>
                </a:solidFill>
                <a:ea typeface="ÇlÇr ñæí©" charset="0"/>
                <a:cs typeface="Century Schoolbook"/>
              </a:rPr>
              <a:t>(2)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1" name="AutoShape 9"/>
          <p:cNvCxnSpPr>
            <a:cxnSpLocks noChangeShapeType="1"/>
          </p:cNvCxnSpPr>
          <p:nvPr/>
        </p:nvCxnSpPr>
        <p:spPr bwMode="auto">
          <a:xfrm flipV="1">
            <a:off x="7506026" y="5017624"/>
            <a:ext cx="523909" cy="3429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029935" y="3599443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1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4" name="AutoShape 7"/>
          <p:cNvCxnSpPr>
            <a:cxnSpLocks noChangeShapeType="1"/>
          </p:cNvCxnSpPr>
          <p:nvPr/>
        </p:nvCxnSpPr>
        <p:spPr bwMode="auto">
          <a:xfrm>
            <a:off x="7487026" y="4350816"/>
            <a:ext cx="542909" cy="3905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1"/>
          <p:cNvCxnSpPr>
            <a:cxnSpLocks noChangeShapeType="1"/>
          </p:cNvCxnSpPr>
          <p:nvPr/>
        </p:nvCxnSpPr>
        <p:spPr bwMode="auto">
          <a:xfrm>
            <a:off x="8382341" y="3960312"/>
            <a:ext cx="0" cy="78100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" name="Picture 29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r="77667" b="27442"/>
          <a:stretch/>
        </p:blipFill>
        <p:spPr>
          <a:xfrm>
            <a:off x="1343929" y="2487649"/>
            <a:ext cx="2379662" cy="69258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7008" r="68548"/>
          <a:stretch/>
        </p:blipFill>
        <p:spPr>
          <a:xfrm>
            <a:off x="4870278" y="2180097"/>
            <a:ext cx="2389808" cy="7311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4" name="TextBox 33"/>
          <p:cNvSpPr txBox="1"/>
          <p:nvPr/>
        </p:nvSpPr>
        <p:spPr>
          <a:xfrm>
            <a:off x="3785219" y="2522168"/>
            <a:ext cx="78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</a:t>
            </a:r>
            <a:endParaRPr lang="en-US" dirty="0"/>
          </a:p>
        </p:txBody>
      </p:sp>
      <p:pic>
        <p:nvPicPr>
          <p:cNvPr id="35" name="Picture 34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0" r="43908" b="40466"/>
          <a:stretch/>
        </p:blipFill>
        <p:spPr>
          <a:xfrm>
            <a:off x="258923" y="2370289"/>
            <a:ext cx="1019646" cy="61885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67598" y="252910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/>
          <a:srcRect l="4832" r="88893" b="38897"/>
          <a:stretch/>
        </p:blipFill>
        <p:spPr>
          <a:xfrm>
            <a:off x="4948140" y="2966272"/>
            <a:ext cx="588087" cy="4174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8" name="TextBox 37"/>
          <p:cNvSpPr txBox="1"/>
          <p:nvPr/>
        </p:nvSpPr>
        <p:spPr>
          <a:xfrm>
            <a:off x="5499237" y="2977450"/>
            <a:ext cx="364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= similarity expected by chance = .05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004387"/>
              </p:ext>
            </p:extLst>
          </p:nvPr>
        </p:nvGraphicFramePr>
        <p:xfrm>
          <a:off x="2729912" y="3851825"/>
          <a:ext cx="493865" cy="37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" name="Equation" r:id="rId7" imgW="330200" imgH="254000" progId="Equation.3">
                  <p:embed/>
                </p:oleObj>
              </mc:Choice>
              <mc:Fallback>
                <p:oleObj name="Equation" r:id="rId7" imgW="330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9912" y="3851825"/>
                        <a:ext cx="493865" cy="37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288914"/>
              </p:ext>
            </p:extLst>
          </p:nvPr>
        </p:nvGraphicFramePr>
        <p:xfrm>
          <a:off x="4090531" y="3816793"/>
          <a:ext cx="1408706" cy="39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" name="Equation" r:id="rId9" imgW="1003300" imgH="279400" progId="Equation.3">
                  <p:embed/>
                </p:oleObj>
              </mc:Choice>
              <mc:Fallback>
                <p:oleObj name="Equation" r:id="rId9" imgW="1003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0531" y="3816793"/>
                        <a:ext cx="1408706" cy="392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6864738" y="3993466"/>
            <a:ext cx="6202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2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7037" y="3870072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Maintain </a:t>
            </a:r>
            <a:r>
              <a:rPr lang="en-US" b="1" i="1" dirty="0" smtClean="0"/>
              <a:t>z</a:t>
            </a:r>
            <a:r>
              <a:rPr lang="en-US" b="1" dirty="0" smtClean="0"/>
              <a:t>=1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35244" y="1723958"/>
            <a:ext cx="337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</a:t>
            </a:r>
            <a:r>
              <a:rPr lang="en-US" dirty="0" smtClean="0">
                <a:solidFill>
                  <a:schemeClr val="accent2"/>
                </a:solidFill>
              </a:rPr>
              <a:t>alculate </a:t>
            </a:r>
            <a:r>
              <a:rPr lang="en-US" b="1" dirty="0" smtClean="0">
                <a:solidFill>
                  <a:schemeClr val="accent2"/>
                </a:solidFill>
              </a:rPr>
              <a:t>total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similarity</a:t>
            </a:r>
            <a:r>
              <a:rPr lang="en-US" dirty="0" smtClean="0">
                <a:solidFill>
                  <a:schemeClr val="accent2"/>
                </a:solidFill>
              </a:rPr>
              <a:t> for each of ego’s possible decisions</a:t>
            </a:r>
          </a:p>
        </p:txBody>
      </p:sp>
      <p:sp>
        <p:nvSpPr>
          <p:cNvPr id="47" name="Right Brace 46"/>
          <p:cNvSpPr/>
          <p:nvPr/>
        </p:nvSpPr>
        <p:spPr>
          <a:xfrm rot="10800000">
            <a:off x="4535469" y="2167767"/>
            <a:ext cx="333026" cy="1166685"/>
          </a:xfrm>
          <a:prstGeom prst="righ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For simplicity, calculations treat covariates as </a:t>
            </a:r>
            <a:r>
              <a:rPr lang="en-US" sz="1200" u="sng" dirty="0" err="1" smtClean="0"/>
              <a:t>uncentered</a:t>
            </a:r>
            <a:r>
              <a:rPr lang="en-US" sz="1200" dirty="0" smtClean="0"/>
              <a:t>. However, SIENA will center dependent behaviors, </a:t>
            </a:r>
          </a:p>
          <a:p>
            <a:r>
              <a:rPr lang="en-US" sz="1200" dirty="0" smtClean="0"/>
              <a:t>thus for actual computations replace raw values in calculations with centered values.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654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891552"/>
              </p:ext>
            </p:extLst>
          </p:nvPr>
        </p:nvGraphicFramePr>
        <p:xfrm>
          <a:off x="349955" y="4295966"/>
          <a:ext cx="5669844" cy="16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9077"/>
                <a:gridCol w="2072567"/>
                <a:gridCol w="2318200"/>
              </a:tblGrid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0 - 1 | / 2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.5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(.5 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- .05) =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.45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0 - 1 | / 2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.5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(.5 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- .05) =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.45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0 - 0 | / 2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1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0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 (1 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- .05)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Times New Roman"/>
                        </a:rPr>
                        <a:t>  0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0 - 2 | / 2 =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0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(0 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- .05)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  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5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Similarity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 statistic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= .90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Behavior Decision</a:t>
            </a:r>
            <a:r>
              <a:rPr lang="en-US" sz="3200" dirty="0" smtClean="0"/>
              <a:t>*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24</a:t>
            </a:fld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864741" y="5227126"/>
            <a:ext cx="6393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3</a:t>
            </a:r>
            <a:r>
              <a:rPr lang="en-US" sz="1800" dirty="0" smtClean="0">
                <a:solidFill>
                  <a:srgbClr val="000000"/>
                </a:solidFill>
                <a:ea typeface="ÇlÇr ñæí©" charset="0"/>
                <a:cs typeface="Century Schoolbook"/>
              </a:rPr>
              <a:t>(0)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029933" y="4741321"/>
            <a:ext cx="907407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Ego 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8029936" y="5703431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4</a:t>
            </a:r>
            <a:r>
              <a:rPr lang="en-US" sz="1800" dirty="0" smtClean="0">
                <a:solidFill>
                  <a:srgbClr val="000000"/>
                </a:solidFill>
                <a:ea typeface="ÇlÇr ñæí©" charset="0"/>
                <a:cs typeface="Century Schoolbook"/>
              </a:rPr>
              <a:t>(2)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1" name="AutoShape 9"/>
          <p:cNvCxnSpPr>
            <a:cxnSpLocks noChangeShapeType="1"/>
          </p:cNvCxnSpPr>
          <p:nvPr/>
        </p:nvCxnSpPr>
        <p:spPr bwMode="auto">
          <a:xfrm flipV="1">
            <a:off x="7506026" y="5017624"/>
            <a:ext cx="523909" cy="3429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029935" y="3599443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1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4" name="AutoShape 7"/>
          <p:cNvCxnSpPr>
            <a:cxnSpLocks noChangeShapeType="1"/>
          </p:cNvCxnSpPr>
          <p:nvPr/>
        </p:nvCxnSpPr>
        <p:spPr bwMode="auto">
          <a:xfrm>
            <a:off x="7487026" y="4350816"/>
            <a:ext cx="542909" cy="3905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1"/>
          <p:cNvCxnSpPr>
            <a:cxnSpLocks noChangeShapeType="1"/>
          </p:cNvCxnSpPr>
          <p:nvPr/>
        </p:nvCxnSpPr>
        <p:spPr bwMode="auto">
          <a:xfrm>
            <a:off x="8382341" y="3960312"/>
            <a:ext cx="0" cy="78100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" name="Picture 29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35244" y="1723958"/>
            <a:ext cx="337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Calculate </a:t>
            </a:r>
            <a:r>
              <a:rPr lang="en-US" b="1" dirty="0">
                <a:solidFill>
                  <a:schemeClr val="accent2"/>
                </a:solidFill>
              </a:rPr>
              <a:t>total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similarity</a:t>
            </a:r>
            <a:r>
              <a:rPr lang="en-US" dirty="0">
                <a:solidFill>
                  <a:schemeClr val="accent2"/>
                </a:solidFill>
              </a:rPr>
              <a:t> for each of ego’s possible decisions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r="77667" b="27442"/>
          <a:stretch/>
        </p:blipFill>
        <p:spPr>
          <a:xfrm>
            <a:off x="1343929" y="2487649"/>
            <a:ext cx="2379662" cy="69258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7008" r="68548"/>
          <a:stretch/>
        </p:blipFill>
        <p:spPr>
          <a:xfrm>
            <a:off x="4870278" y="2180097"/>
            <a:ext cx="2389808" cy="73114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5" name="Picture 34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0" r="43908" b="40466"/>
          <a:stretch/>
        </p:blipFill>
        <p:spPr>
          <a:xfrm>
            <a:off x="258923" y="2370289"/>
            <a:ext cx="1019646" cy="61885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67598" y="252910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/>
          <a:srcRect l="4832" r="88893" b="38897"/>
          <a:stretch/>
        </p:blipFill>
        <p:spPr>
          <a:xfrm>
            <a:off x="4948140" y="2966272"/>
            <a:ext cx="588087" cy="4174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8" name="TextBox 37"/>
          <p:cNvSpPr txBox="1"/>
          <p:nvPr/>
        </p:nvSpPr>
        <p:spPr>
          <a:xfrm>
            <a:off x="5499237" y="2977450"/>
            <a:ext cx="365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= similarity expected by chance = .05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227763"/>
              </p:ext>
            </p:extLst>
          </p:nvPr>
        </p:nvGraphicFramePr>
        <p:xfrm>
          <a:off x="2729912" y="3851825"/>
          <a:ext cx="493865" cy="37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2" name="Equation" r:id="rId7" imgW="330200" imgH="254000" progId="Equation.3">
                  <p:embed/>
                </p:oleObj>
              </mc:Choice>
              <mc:Fallback>
                <p:oleObj name="Equation" r:id="rId7" imgW="330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9912" y="3851825"/>
                        <a:ext cx="493865" cy="37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304819"/>
              </p:ext>
            </p:extLst>
          </p:nvPr>
        </p:nvGraphicFramePr>
        <p:xfrm>
          <a:off x="4090531" y="3816793"/>
          <a:ext cx="1408706" cy="39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" name="Equation" r:id="rId9" imgW="1003300" imgH="279400" progId="Equation.3">
                  <p:embed/>
                </p:oleObj>
              </mc:Choice>
              <mc:Fallback>
                <p:oleObj name="Equation" r:id="rId9" imgW="1003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0531" y="3816793"/>
                        <a:ext cx="1408706" cy="392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6864738" y="3993466"/>
            <a:ext cx="6202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2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7037" y="387007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Decrease to </a:t>
            </a:r>
            <a:r>
              <a:rPr lang="en-US" b="1" i="1" dirty="0" smtClean="0"/>
              <a:t>z</a:t>
            </a:r>
            <a:r>
              <a:rPr lang="en-US" b="1" dirty="0" smtClean="0"/>
              <a:t>=0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785219" y="2522168"/>
            <a:ext cx="78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</a:t>
            </a:r>
            <a:endParaRPr lang="en-US" dirty="0"/>
          </a:p>
        </p:txBody>
      </p:sp>
      <p:sp>
        <p:nvSpPr>
          <p:cNvPr id="45" name="Right Brace 44"/>
          <p:cNvSpPr/>
          <p:nvPr/>
        </p:nvSpPr>
        <p:spPr>
          <a:xfrm rot="10800000">
            <a:off x="4535469" y="2167767"/>
            <a:ext cx="333026" cy="1166685"/>
          </a:xfrm>
          <a:prstGeom prst="righ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For simplicity, calculations treat covariates as </a:t>
            </a:r>
            <a:r>
              <a:rPr lang="en-US" sz="1200" u="sng" dirty="0" err="1" smtClean="0"/>
              <a:t>uncentered</a:t>
            </a:r>
            <a:r>
              <a:rPr lang="en-US" sz="1200" dirty="0" smtClean="0"/>
              <a:t>. However, SIENA will center dependent behaviors, </a:t>
            </a:r>
          </a:p>
          <a:p>
            <a:r>
              <a:rPr lang="en-US" sz="1200" dirty="0" smtClean="0"/>
              <a:t>thus for actual computations replace raw values in calculations with centered values.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88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79903"/>
              </p:ext>
            </p:extLst>
          </p:nvPr>
        </p:nvGraphicFramePr>
        <p:xfrm>
          <a:off x="349955" y="4295966"/>
          <a:ext cx="5669844" cy="16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9077"/>
                <a:gridCol w="2072567"/>
                <a:gridCol w="2318200"/>
              </a:tblGrid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2 - 1 | / 2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.5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(.5 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- .05)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.45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2 - 1 | / 2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.5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(.5 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- .05)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.45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2 - 0 | / 2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 0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0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 (0 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- .05)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Times New Roman"/>
                        </a:rPr>
                        <a:t>    0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2 - 2 | / 2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1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0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(1 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- .05)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=     0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5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Similarity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 statistic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=  .90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Behavior Decision</a:t>
            </a:r>
            <a:r>
              <a:rPr lang="en-US" sz="3200" dirty="0" smtClean="0"/>
              <a:t>*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25</a:t>
            </a:fld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864741" y="5227126"/>
            <a:ext cx="6393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3</a:t>
            </a:r>
            <a:r>
              <a:rPr lang="en-US" sz="1800" dirty="0" smtClean="0">
                <a:solidFill>
                  <a:srgbClr val="000000"/>
                </a:solidFill>
                <a:ea typeface="ÇlÇr ñæí©" charset="0"/>
                <a:cs typeface="Century Schoolbook"/>
              </a:rPr>
              <a:t>(0)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029933" y="4741321"/>
            <a:ext cx="907407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Ego 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8029936" y="5703431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4</a:t>
            </a:r>
            <a:r>
              <a:rPr lang="en-US" sz="1800" dirty="0" smtClean="0">
                <a:solidFill>
                  <a:srgbClr val="000000"/>
                </a:solidFill>
                <a:ea typeface="ÇlÇr ñæí©" charset="0"/>
                <a:cs typeface="Century Schoolbook"/>
              </a:rPr>
              <a:t>(2)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1" name="AutoShape 9"/>
          <p:cNvCxnSpPr>
            <a:cxnSpLocks noChangeShapeType="1"/>
          </p:cNvCxnSpPr>
          <p:nvPr/>
        </p:nvCxnSpPr>
        <p:spPr bwMode="auto">
          <a:xfrm flipV="1">
            <a:off x="7506026" y="5017624"/>
            <a:ext cx="523909" cy="3429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029935" y="3599443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1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4" name="AutoShape 7"/>
          <p:cNvCxnSpPr>
            <a:cxnSpLocks noChangeShapeType="1"/>
          </p:cNvCxnSpPr>
          <p:nvPr/>
        </p:nvCxnSpPr>
        <p:spPr bwMode="auto">
          <a:xfrm>
            <a:off x="7487026" y="4350816"/>
            <a:ext cx="542909" cy="3905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1"/>
          <p:cNvCxnSpPr>
            <a:cxnSpLocks noChangeShapeType="1"/>
          </p:cNvCxnSpPr>
          <p:nvPr/>
        </p:nvCxnSpPr>
        <p:spPr bwMode="auto">
          <a:xfrm>
            <a:off x="8382341" y="3960312"/>
            <a:ext cx="0" cy="78100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" name="Picture 29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r="77667" b="27442"/>
          <a:stretch/>
        </p:blipFill>
        <p:spPr>
          <a:xfrm>
            <a:off x="1343929" y="2487649"/>
            <a:ext cx="2379662" cy="69258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7008" r="68548"/>
          <a:stretch/>
        </p:blipFill>
        <p:spPr>
          <a:xfrm>
            <a:off x="4870278" y="2180097"/>
            <a:ext cx="2389808" cy="73114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5" name="Picture 34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0" r="43908" b="40466"/>
          <a:stretch/>
        </p:blipFill>
        <p:spPr>
          <a:xfrm>
            <a:off x="258923" y="2370289"/>
            <a:ext cx="1019646" cy="61885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67598" y="252910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/>
          <a:srcRect l="4832" r="88893" b="38897"/>
          <a:stretch/>
        </p:blipFill>
        <p:spPr>
          <a:xfrm>
            <a:off x="4948140" y="2966272"/>
            <a:ext cx="588087" cy="4174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8" name="TextBox 37"/>
          <p:cNvSpPr txBox="1"/>
          <p:nvPr/>
        </p:nvSpPr>
        <p:spPr>
          <a:xfrm>
            <a:off x="5499237" y="2977450"/>
            <a:ext cx="364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= similarity expected by chance = .05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915203"/>
              </p:ext>
            </p:extLst>
          </p:nvPr>
        </p:nvGraphicFramePr>
        <p:xfrm>
          <a:off x="2729912" y="3851825"/>
          <a:ext cx="493865" cy="37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6" name="Equation" r:id="rId7" imgW="330200" imgH="254000" progId="Equation.3">
                  <p:embed/>
                </p:oleObj>
              </mc:Choice>
              <mc:Fallback>
                <p:oleObj name="Equation" r:id="rId7" imgW="330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9912" y="3851825"/>
                        <a:ext cx="493865" cy="37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089244"/>
              </p:ext>
            </p:extLst>
          </p:nvPr>
        </p:nvGraphicFramePr>
        <p:xfrm>
          <a:off x="4090531" y="3816793"/>
          <a:ext cx="1408706" cy="39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7" name="Equation" r:id="rId9" imgW="1003300" imgH="279400" progId="Equation.3">
                  <p:embed/>
                </p:oleObj>
              </mc:Choice>
              <mc:Fallback>
                <p:oleObj name="Equation" r:id="rId9" imgW="1003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0531" y="3816793"/>
                        <a:ext cx="1408706" cy="392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6864738" y="3993466"/>
            <a:ext cx="6202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2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7037" y="387007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Increase to </a:t>
            </a:r>
            <a:r>
              <a:rPr lang="en-US" b="1" i="1" dirty="0" smtClean="0"/>
              <a:t>z</a:t>
            </a:r>
            <a:r>
              <a:rPr lang="en-US" b="1" dirty="0" smtClean="0"/>
              <a:t>=2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5244" y="1723958"/>
            <a:ext cx="337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Calculate </a:t>
            </a:r>
            <a:r>
              <a:rPr lang="en-US" b="1" dirty="0">
                <a:solidFill>
                  <a:schemeClr val="accent2"/>
                </a:solidFill>
              </a:rPr>
              <a:t>total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similarity</a:t>
            </a:r>
            <a:r>
              <a:rPr lang="en-US" dirty="0">
                <a:solidFill>
                  <a:schemeClr val="accent2"/>
                </a:solidFill>
              </a:rPr>
              <a:t> for each of ego’s possible decisions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85219" y="2522168"/>
            <a:ext cx="78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</a:t>
            </a:r>
            <a:endParaRPr lang="en-US" dirty="0"/>
          </a:p>
        </p:txBody>
      </p:sp>
      <p:sp>
        <p:nvSpPr>
          <p:cNvPr id="46" name="Right Brace 45"/>
          <p:cNvSpPr/>
          <p:nvPr/>
        </p:nvSpPr>
        <p:spPr>
          <a:xfrm rot="10800000">
            <a:off x="4535469" y="2167767"/>
            <a:ext cx="333026" cy="1166685"/>
          </a:xfrm>
          <a:prstGeom prst="righ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For simplicity, calculations treat covariates as </a:t>
            </a:r>
            <a:r>
              <a:rPr lang="en-US" sz="1200" u="sng" dirty="0" err="1" smtClean="0"/>
              <a:t>uncentered</a:t>
            </a:r>
            <a:r>
              <a:rPr lang="en-US" sz="1200" dirty="0" smtClean="0"/>
              <a:t>. However, SIENA will center dependent behaviors, </a:t>
            </a:r>
          </a:p>
          <a:p>
            <a:r>
              <a:rPr lang="en-US" sz="1200" dirty="0" smtClean="0"/>
              <a:t>thus for actual computations replace raw values in calculations with centered values.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962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Behavior Decision</a:t>
            </a:r>
            <a:r>
              <a:rPr lang="en-US" sz="3200" dirty="0" smtClean="0"/>
              <a:t>*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791612"/>
              </p:ext>
            </p:extLst>
          </p:nvPr>
        </p:nvGraphicFramePr>
        <p:xfrm>
          <a:off x="730800" y="1780046"/>
          <a:ext cx="7651540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429"/>
                <a:gridCol w="1413236"/>
                <a:gridCol w="1413236"/>
                <a:gridCol w="1413236"/>
                <a:gridCol w="1413236"/>
                <a:gridCol w="1040167"/>
              </a:tblGrid>
              <a:tr h="313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If…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linear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quad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age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similarity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sum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Drop to 0</a:t>
                      </a:r>
                      <a:endParaRPr lang="en-US" sz="1600" baseline="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-.5 * 0 =   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.25 * 0 =    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.1 * 10 * 0 =  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 * .90 =   .90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.90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Stay at 1</a:t>
                      </a:r>
                      <a:endParaRPr 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-.5 * 1 = -.5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.25 * 1 = 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.1 * 10 * 1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 * 1.90 = 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2.65</a:t>
                      </a:r>
                    </a:p>
                  </a:txBody>
                  <a:tcPr/>
                </a:tc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Up to 2</a:t>
                      </a:r>
                      <a:endParaRPr lang="en-US" sz="1600" baseline="-2500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-.5 * 2 =  -1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.25 * 4 =    1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.1 * 10 * 2 =  2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1 * .90 = </a:t>
                      </a:r>
                      <a:r>
                        <a:rPr lang="en-US" sz="1600" baseline="0" dirty="0" smtClean="0"/>
                        <a:t>  .</a:t>
                      </a:r>
                      <a:r>
                        <a:rPr lang="en-US" sz="1600" dirty="0" smtClean="0"/>
                        <a:t>90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3.90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" name="Picture 24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30799" y="3536319"/>
            <a:ext cx="622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Finally, calculate the contribution of each possible decision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For simplicity, calculations treat covariates as </a:t>
            </a:r>
            <a:r>
              <a:rPr lang="en-US" sz="1200" u="sng" dirty="0" err="1" smtClean="0"/>
              <a:t>uncentered</a:t>
            </a:r>
            <a:r>
              <a:rPr lang="en-US" sz="1200" dirty="0" smtClean="0"/>
              <a:t>. However, SIENA will center dependent behaviors, </a:t>
            </a:r>
          </a:p>
          <a:p>
            <a:r>
              <a:rPr lang="en-US" sz="1200" dirty="0" smtClean="0"/>
              <a:t>thus for actual computations replace raw values in calculations with centered values.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800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Behavior Decision</a:t>
            </a:r>
            <a:r>
              <a:rPr lang="en-US" sz="3200" dirty="0" smtClean="0"/>
              <a:t>*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92192"/>
              </p:ext>
            </p:extLst>
          </p:nvPr>
        </p:nvGraphicFramePr>
        <p:xfrm>
          <a:off x="730800" y="1780046"/>
          <a:ext cx="7651540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429"/>
                <a:gridCol w="1413236"/>
                <a:gridCol w="1413236"/>
                <a:gridCol w="1413236"/>
                <a:gridCol w="1413236"/>
                <a:gridCol w="1040167"/>
              </a:tblGrid>
              <a:tr h="313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If…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linear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quad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age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similarity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sum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Drop to 0</a:t>
                      </a:r>
                      <a:endParaRPr lang="en-US" sz="1600" baseline="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-.5 * 0 =   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.25 * 0 =    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.1 * 10 * 0 =  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 * .90 =   .90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.90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Stay at 1</a:t>
                      </a:r>
                      <a:endParaRPr 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-.5 * 1 = -.5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.25 * 1 = 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.1 * 10 * 1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 * 1.90 = 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2.65</a:t>
                      </a:r>
                    </a:p>
                  </a:txBody>
                  <a:tcPr/>
                </a:tc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Up to 2</a:t>
                      </a:r>
                      <a:endParaRPr lang="en-US" sz="1600" baseline="-2500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-.5 * 2 =  -1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.25 * 4 =    1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.1 * 10 * 2 =  2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1 * .90 =   .90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r>
                        <a:rPr lang="en-US" sz="1600" smtClean="0"/>
                        <a:t>.90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" name="Picture 24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sp>
        <p:nvSpPr>
          <p:cNvPr id="32" name="Line Callout 1 31"/>
          <p:cNvSpPr/>
          <p:nvPr/>
        </p:nvSpPr>
        <p:spPr>
          <a:xfrm>
            <a:off x="730800" y="3745909"/>
            <a:ext cx="1976757" cy="1137920"/>
          </a:xfrm>
          <a:prstGeom prst="borderCallout1">
            <a:avLst>
              <a:gd name="adj1" fmla="val -60"/>
              <a:gd name="adj2" fmla="val 50033"/>
              <a:gd name="adj3" fmla="val -50003"/>
              <a:gd name="adj4" fmla="val 11132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These effects pull ego toward the extremes</a:t>
            </a:r>
          </a:p>
        </p:txBody>
      </p:sp>
      <p:sp>
        <p:nvSpPr>
          <p:cNvPr id="33" name="Line Callout 1 32"/>
          <p:cNvSpPr/>
          <p:nvPr/>
        </p:nvSpPr>
        <p:spPr>
          <a:xfrm>
            <a:off x="730800" y="3746961"/>
            <a:ext cx="1976757" cy="1137920"/>
          </a:xfrm>
          <a:prstGeom prst="borderCallout1">
            <a:avLst>
              <a:gd name="adj1" fmla="val -2166"/>
              <a:gd name="adj2" fmla="val 50639"/>
              <a:gd name="adj3" fmla="val -49042"/>
              <a:gd name="adj4" fmla="val 183501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3124200" y="3746961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51179"/>
              <a:gd name="adj4" fmla="val 132804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The positive age </a:t>
            </a:r>
            <a:r>
              <a:rPr lang="en-US" i="1" dirty="0">
                <a:solidFill>
                  <a:srgbClr val="000000"/>
                </a:solidFill>
              </a:rPr>
              <a:t>b</a:t>
            </a:r>
            <a:r>
              <a:rPr lang="en-US" dirty="0">
                <a:solidFill>
                  <a:srgbClr val="000000"/>
                </a:solidFill>
              </a:rPr>
              <a:t> pushes </a:t>
            </a:r>
            <a:r>
              <a:rPr lang="en-US" dirty="0" smtClean="0">
                <a:solidFill>
                  <a:srgbClr val="000000"/>
                </a:solidFill>
              </a:rPr>
              <a:t>ego’s behavior </a:t>
            </a:r>
            <a:r>
              <a:rPr lang="en-US" dirty="0">
                <a:solidFill>
                  <a:srgbClr val="000000"/>
                </a:solidFill>
              </a:rPr>
              <a:t>upward</a:t>
            </a:r>
          </a:p>
        </p:txBody>
      </p:sp>
      <p:sp>
        <p:nvSpPr>
          <p:cNvPr id="36" name="Line Callout 1 35"/>
          <p:cNvSpPr/>
          <p:nvPr/>
        </p:nvSpPr>
        <p:spPr>
          <a:xfrm>
            <a:off x="5564821" y="3757186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54429"/>
              <a:gd name="adj4" fmla="val 77915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Similarity pushes ego to stay the </a:t>
            </a:r>
            <a:r>
              <a:rPr lang="en-US" dirty="0" smtClean="0">
                <a:solidFill>
                  <a:srgbClr val="000000"/>
                </a:solidFill>
              </a:rPr>
              <a:t>same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Line Callout 1 36"/>
          <p:cNvSpPr/>
          <p:nvPr/>
        </p:nvSpPr>
        <p:spPr>
          <a:xfrm>
            <a:off x="1504222" y="5242545"/>
            <a:ext cx="7025736" cy="561686"/>
          </a:xfrm>
          <a:prstGeom prst="borderCallout1">
            <a:avLst>
              <a:gd name="adj1" fmla="val 3188"/>
              <a:gd name="adj2" fmla="val 90401"/>
              <a:gd name="adj3" fmla="val -368313"/>
              <a:gd name="adj4" fmla="val 90092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Altogether, the greatest contribution to the behavior function comes from ego choosing to </a:t>
            </a:r>
            <a:r>
              <a:rPr lang="en-US" b="1" dirty="0">
                <a:solidFill>
                  <a:schemeClr val="accent2"/>
                </a:solidFill>
              </a:rPr>
              <a:t>increase its behavior level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769207" y="2120586"/>
            <a:ext cx="313215" cy="1037567"/>
          </a:xfrm>
          <a:prstGeom prst="rect">
            <a:avLst/>
          </a:prstGeom>
          <a:ln w="317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117585" y="2120586"/>
            <a:ext cx="407407" cy="1037567"/>
          </a:xfrm>
          <a:prstGeom prst="rect">
            <a:avLst/>
          </a:prstGeom>
          <a:ln w="317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26471" y="2120586"/>
            <a:ext cx="313215" cy="1037567"/>
          </a:xfrm>
          <a:prstGeom prst="rect">
            <a:avLst/>
          </a:prstGeom>
          <a:ln w="317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864410" y="2120586"/>
            <a:ext cx="444396" cy="1037567"/>
          </a:xfrm>
          <a:prstGeom prst="rect">
            <a:avLst/>
          </a:prstGeom>
          <a:ln w="317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566238" y="2120586"/>
            <a:ext cx="548258" cy="1037567"/>
          </a:xfrm>
          <a:prstGeom prst="rect">
            <a:avLst/>
          </a:prstGeom>
          <a:ln w="317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For simplicity, calculations treat covariates as </a:t>
            </a:r>
            <a:r>
              <a:rPr lang="en-US" sz="1200" u="sng" dirty="0" err="1" smtClean="0"/>
              <a:t>uncentered</a:t>
            </a:r>
            <a:r>
              <a:rPr lang="en-US" sz="1200" dirty="0" smtClean="0"/>
              <a:t>. However, SIENA will center dependent behaviors, </a:t>
            </a:r>
          </a:p>
          <a:p>
            <a:r>
              <a:rPr lang="en-US" sz="1200" dirty="0" smtClean="0"/>
              <a:t>thus for actual computations replace raw values in calculations with centered values.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956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4020"/>
            <a:ext cx="8229600" cy="4832144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Necessary for both network and behavior</a:t>
            </a:r>
          </a:p>
          <a:p>
            <a:r>
              <a:rPr lang="en-US" sz="2400" dirty="0" smtClean="0"/>
              <a:t>Determine the waiting time until actor’s chance to make decisions</a:t>
            </a:r>
          </a:p>
          <a:p>
            <a:r>
              <a:rPr lang="en-US" sz="2400" dirty="0" smtClean="0"/>
              <a:t>Function of observed changes</a:t>
            </a:r>
          </a:p>
          <a:p>
            <a:pPr lvl="1"/>
            <a:r>
              <a:rPr lang="en-US" sz="2400" dirty="0" smtClean="0"/>
              <a:t>But </a:t>
            </a:r>
            <a:r>
              <a:rPr lang="en-US" sz="2400" b="1" u="sng" dirty="0" smtClean="0"/>
              <a:t>not</a:t>
            </a:r>
            <a:r>
              <a:rPr lang="en-US" sz="2400" dirty="0" smtClean="0"/>
              <a:t> the same as the number of changes observed</a:t>
            </a:r>
          </a:p>
          <a:p>
            <a:pPr lvl="1"/>
            <a:r>
              <a:rPr lang="en-US" sz="2400" dirty="0" smtClean="0"/>
              <a:t>Separate rate parameter for each period between observations</a:t>
            </a:r>
          </a:p>
          <a:p>
            <a:pPr marL="342900" lvl="5" indent="-342900"/>
            <a:r>
              <a:rPr lang="en-US" sz="2400" dirty="0"/>
              <a:t>Waiting time distributed uniformly by default, but differences can be modeled based </a:t>
            </a:r>
            <a:r>
              <a:rPr lang="en-US" sz="2400" dirty="0" smtClean="0"/>
              <a:t>on:</a:t>
            </a:r>
          </a:p>
          <a:p>
            <a:pPr marL="800100" lvl="6" indent="-342900"/>
            <a:r>
              <a:rPr lang="en-US" sz="2400" dirty="0" smtClean="0"/>
              <a:t>Actor attributes: do some types of actors experience more or less change</a:t>
            </a:r>
          </a:p>
          <a:p>
            <a:pPr marL="800100" lvl="6" indent="-342900"/>
            <a:r>
              <a:rPr lang="en-US" sz="2400" dirty="0" smtClean="0"/>
              <a:t>Degree: do actors with more/fewer ties experience a different volume of change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28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/>
              <a:t>Rate Functions</a:t>
            </a:r>
          </a:p>
        </p:txBody>
      </p:sp>
    </p:spTree>
    <p:extLst>
      <p:ext uri="{BB962C8B-B14F-4D97-AF65-F5344CB8AC3E}">
        <p14:creationId xmlns:p14="http://schemas.microsoft.com/office/powerpoint/2010/main" val="201739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2</a:t>
            </a:r>
            <a:r>
              <a:rPr lang="en-US" dirty="0" smtClean="0"/>
              <a:t>. SAOM Estimation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ea typeface="ＭＳ Ｐゴシック" pitchFamily="1" charset="-128"/>
              </a:rPr>
              <a:t>Network Homogeneity on Smoking</a:t>
            </a:r>
          </a:p>
        </p:txBody>
      </p:sp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1066800" y="2298055"/>
            <a:ext cx="1676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Peer Influence</a:t>
            </a:r>
          </a:p>
        </p:txBody>
      </p:sp>
      <p:sp>
        <p:nvSpPr>
          <p:cNvPr id="13318" name="TextBox 7"/>
          <p:cNvSpPr txBox="1">
            <a:spLocks noChangeArrowheads="1"/>
          </p:cNvSpPr>
          <p:nvPr/>
        </p:nvSpPr>
        <p:spPr bwMode="auto">
          <a:xfrm>
            <a:off x="1066800" y="3569345"/>
            <a:ext cx="1676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i="1" dirty="0" smtClean="0"/>
              <a:t>or</a:t>
            </a:r>
          </a:p>
          <a:p>
            <a:pPr algn="ctr" eaLnBrk="1" hangingPunct="1"/>
            <a:endParaRPr lang="en-US" altLang="en-US" sz="2400" dirty="0"/>
          </a:p>
          <a:p>
            <a:pPr algn="ctr" eaLnBrk="1" hangingPunct="1"/>
            <a:r>
              <a:rPr lang="en-US" altLang="en-US" sz="2400" dirty="0" smtClean="0"/>
              <a:t>Friend </a:t>
            </a:r>
            <a:r>
              <a:rPr lang="en-US" altLang="en-US" sz="2400" dirty="0"/>
              <a:t>Selection</a:t>
            </a:r>
          </a:p>
        </p:txBody>
      </p:sp>
      <p:sp>
        <p:nvSpPr>
          <p:cNvPr id="35" name="TextBox 6"/>
          <p:cNvSpPr txBox="1">
            <a:spLocks noChangeArrowheads="1"/>
          </p:cNvSpPr>
          <p:nvPr/>
        </p:nvSpPr>
        <p:spPr bwMode="auto">
          <a:xfrm>
            <a:off x="6198532" y="2510135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t</a:t>
            </a:r>
            <a:r>
              <a:rPr lang="en-US" altLang="en-US" sz="2400" dirty="0" smtClean="0"/>
              <a:t>ime </a:t>
            </a:r>
            <a:r>
              <a:rPr lang="en-US" altLang="en-US" sz="2400" i="1" dirty="0" smtClean="0"/>
              <a:t>t</a:t>
            </a:r>
            <a:endParaRPr lang="en-US" altLang="en-US" sz="2400" i="1" dirty="0"/>
          </a:p>
        </p:txBody>
      </p:sp>
      <p:sp>
        <p:nvSpPr>
          <p:cNvPr id="36" name="TextBox 6"/>
          <p:cNvSpPr txBox="1">
            <a:spLocks noChangeArrowheads="1"/>
          </p:cNvSpPr>
          <p:nvPr/>
        </p:nvSpPr>
        <p:spPr bwMode="auto">
          <a:xfrm>
            <a:off x="3683932" y="1524000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t</a:t>
            </a:r>
            <a:r>
              <a:rPr lang="en-US" altLang="en-US" sz="2400" dirty="0" smtClean="0"/>
              <a:t>ime </a:t>
            </a:r>
            <a:r>
              <a:rPr lang="en-US" altLang="en-US" sz="2400" i="1" dirty="0" smtClean="0"/>
              <a:t>t</a:t>
            </a:r>
            <a:r>
              <a:rPr lang="en-US" altLang="en-US" sz="2400" dirty="0" smtClean="0"/>
              <a:t>-1</a:t>
            </a:r>
            <a:endParaRPr lang="en-US" alt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6408759" y="3200399"/>
            <a:ext cx="1211241" cy="974428"/>
            <a:chOff x="6553200" y="3124199"/>
            <a:chExt cx="1211241" cy="974428"/>
          </a:xfrm>
        </p:grpSpPr>
        <p:grpSp>
          <p:nvGrpSpPr>
            <p:cNvPr id="3" name="Group 40"/>
            <p:cNvGrpSpPr>
              <a:grpSpLocks noChangeAspect="1"/>
            </p:cNvGrpSpPr>
            <p:nvPr/>
          </p:nvGrpSpPr>
          <p:grpSpPr bwMode="auto">
            <a:xfrm>
              <a:off x="6553200" y="3124199"/>
              <a:ext cx="1211241" cy="974428"/>
              <a:chOff x="6553200" y="2057400"/>
              <a:chExt cx="990600" cy="796635"/>
            </a:xfrm>
          </p:grpSpPr>
          <p:sp>
            <p:nvSpPr>
              <p:cNvPr id="13335" name="Oval 118"/>
              <p:cNvSpPr>
                <a:spLocks noChangeArrowheads="1"/>
              </p:cNvSpPr>
              <p:nvPr/>
            </p:nvSpPr>
            <p:spPr bwMode="auto">
              <a:xfrm>
                <a:off x="6553200" y="2057400"/>
                <a:ext cx="187299" cy="18703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>
                    <a:solidFill>
                      <a:schemeClr val="bg1"/>
                    </a:solidFill>
                  </a:rPr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3337" name="Oval 120"/>
              <p:cNvSpPr>
                <a:spLocks noChangeArrowheads="1"/>
              </p:cNvSpPr>
              <p:nvPr/>
            </p:nvSpPr>
            <p:spPr bwMode="auto">
              <a:xfrm>
                <a:off x="6553200" y="26670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C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3338" name="Oval 121"/>
              <p:cNvSpPr>
                <a:spLocks noChangeArrowheads="1"/>
              </p:cNvSpPr>
              <p:nvPr/>
            </p:nvSpPr>
            <p:spPr bwMode="auto">
              <a:xfrm>
                <a:off x="7356501" y="26670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D</a:t>
                </a:r>
                <a:endParaRPr lang="en-US" altLang="en-US" dirty="0"/>
              </a:p>
            </p:txBody>
          </p:sp>
          <p:cxnSp>
            <p:nvCxnSpPr>
              <p:cNvPr id="13339" name="Line 31"/>
              <p:cNvCxnSpPr>
                <a:cxnSpLocks noChangeShapeType="1"/>
              </p:cNvCxnSpPr>
              <p:nvPr/>
            </p:nvCxnSpPr>
            <p:spPr bwMode="auto">
              <a:xfrm rot="10800000">
                <a:off x="6858000" y="2133600"/>
                <a:ext cx="357466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40" name="Line 31"/>
              <p:cNvCxnSpPr>
                <a:cxnSpLocks noChangeShapeType="1"/>
              </p:cNvCxnSpPr>
              <p:nvPr/>
            </p:nvCxnSpPr>
            <p:spPr bwMode="auto">
              <a:xfrm rot="10800000">
                <a:off x="6858000" y="2741611"/>
                <a:ext cx="357466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7" name="Oval 118"/>
            <p:cNvSpPr>
              <a:spLocks noChangeArrowheads="1"/>
            </p:cNvSpPr>
            <p:nvPr/>
          </p:nvSpPr>
          <p:spPr bwMode="auto">
            <a:xfrm>
              <a:off x="7535423" y="3124199"/>
              <a:ext cx="229017" cy="22877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1pPr>
              <a:lvl2pPr marL="37931725" indent="-37474525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2pPr>
              <a:lvl3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3pPr>
              <a:lvl4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4pPr>
              <a:lvl5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9pPr>
            </a:lstStyle>
            <a:p>
              <a:pPr eaLnBrk="1" hangingPunct="1"/>
              <a:r>
                <a:rPr lang="en-US" altLang="en-US" dirty="0" smtClean="0">
                  <a:solidFill>
                    <a:schemeClr val="bg1"/>
                  </a:solidFill>
                </a:rPr>
                <a:t>B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916511" y="2225972"/>
            <a:ext cx="1211241" cy="974428"/>
            <a:chOff x="6553200" y="3124199"/>
            <a:chExt cx="1211241" cy="974428"/>
          </a:xfrm>
        </p:grpSpPr>
        <p:grpSp>
          <p:nvGrpSpPr>
            <p:cNvPr id="40" name="Group 40"/>
            <p:cNvGrpSpPr>
              <a:grpSpLocks noChangeAspect="1"/>
            </p:cNvGrpSpPr>
            <p:nvPr/>
          </p:nvGrpSpPr>
          <p:grpSpPr bwMode="auto">
            <a:xfrm>
              <a:off x="6553200" y="3124199"/>
              <a:ext cx="1211241" cy="974428"/>
              <a:chOff x="6553200" y="2057400"/>
              <a:chExt cx="990600" cy="796635"/>
            </a:xfrm>
          </p:grpSpPr>
          <p:sp>
            <p:nvSpPr>
              <p:cNvPr id="42" name="Oval 118"/>
              <p:cNvSpPr>
                <a:spLocks noChangeArrowheads="1"/>
              </p:cNvSpPr>
              <p:nvPr/>
            </p:nvSpPr>
            <p:spPr bwMode="auto">
              <a:xfrm>
                <a:off x="6553200" y="20574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43" name="Oval 120"/>
              <p:cNvSpPr>
                <a:spLocks noChangeArrowheads="1"/>
              </p:cNvSpPr>
              <p:nvPr/>
            </p:nvSpPr>
            <p:spPr bwMode="auto">
              <a:xfrm>
                <a:off x="6553200" y="2667000"/>
                <a:ext cx="187299" cy="18703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>
                    <a:solidFill>
                      <a:schemeClr val="bg1"/>
                    </a:solidFill>
                  </a:rPr>
                  <a:t>C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Oval 121"/>
              <p:cNvSpPr>
                <a:spLocks noChangeArrowheads="1"/>
              </p:cNvSpPr>
              <p:nvPr/>
            </p:nvSpPr>
            <p:spPr bwMode="auto">
              <a:xfrm>
                <a:off x="7356501" y="26670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D</a:t>
                </a:r>
                <a:endParaRPr lang="en-US" altLang="en-US" dirty="0"/>
              </a:p>
            </p:txBody>
          </p:sp>
          <p:cxnSp>
            <p:nvCxnSpPr>
              <p:cNvPr id="45" name="Line 31"/>
              <p:cNvCxnSpPr>
                <a:cxnSpLocks noChangeShapeType="1"/>
              </p:cNvCxnSpPr>
              <p:nvPr/>
            </p:nvCxnSpPr>
            <p:spPr bwMode="auto">
              <a:xfrm rot="10800000">
                <a:off x="6858000" y="2133600"/>
                <a:ext cx="357466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6" name="Line 31"/>
              <p:cNvCxnSpPr>
                <a:cxnSpLocks noChangeShapeType="1"/>
              </p:cNvCxnSpPr>
              <p:nvPr/>
            </p:nvCxnSpPr>
            <p:spPr bwMode="auto">
              <a:xfrm rot="10800000">
                <a:off x="6858000" y="2741611"/>
                <a:ext cx="357466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1" name="Oval 118"/>
            <p:cNvSpPr>
              <a:spLocks noChangeArrowheads="1"/>
            </p:cNvSpPr>
            <p:nvPr/>
          </p:nvSpPr>
          <p:spPr bwMode="auto">
            <a:xfrm>
              <a:off x="7535423" y="3124199"/>
              <a:ext cx="229017" cy="22877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1pPr>
              <a:lvl2pPr marL="37931725" indent="-37474525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2pPr>
              <a:lvl3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3pPr>
              <a:lvl4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4pPr>
              <a:lvl5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9pPr>
            </a:lstStyle>
            <a:p>
              <a:pPr eaLnBrk="1" hangingPunct="1"/>
              <a:r>
                <a:rPr lang="en-US" altLang="en-US" dirty="0" smtClean="0">
                  <a:solidFill>
                    <a:schemeClr val="bg1"/>
                  </a:solidFill>
                </a:rPr>
                <a:t>B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902123" y="4195117"/>
            <a:ext cx="1211241" cy="974428"/>
            <a:chOff x="6553200" y="3124199"/>
            <a:chExt cx="1211241" cy="974428"/>
          </a:xfrm>
        </p:grpSpPr>
        <p:grpSp>
          <p:nvGrpSpPr>
            <p:cNvPr id="48" name="Group 40"/>
            <p:cNvGrpSpPr>
              <a:grpSpLocks noChangeAspect="1"/>
            </p:cNvGrpSpPr>
            <p:nvPr/>
          </p:nvGrpSpPr>
          <p:grpSpPr bwMode="auto">
            <a:xfrm>
              <a:off x="6553200" y="3124199"/>
              <a:ext cx="1211241" cy="974428"/>
              <a:chOff x="6553200" y="2057400"/>
              <a:chExt cx="990600" cy="796635"/>
            </a:xfrm>
          </p:grpSpPr>
          <p:sp>
            <p:nvSpPr>
              <p:cNvPr id="50" name="Oval 118"/>
              <p:cNvSpPr>
                <a:spLocks noChangeArrowheads="1"/>
              </p:cNvSpPr>
              <p:nvPr/>
            </p:nvSpPr>
            <p:spPr bwMode="auto">
              <a:xfrm>
                <a:off x="6553200" y="2057400"/>
                <a:ext cx="187299" cy="18703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>
                    <a:solidFill>
                      <a:schemeClr val="bg1"/>
                    </a:solidFill>
                  </a:rPr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51" name="Oval 120"/>
              <p:cNvSpPr>
                <a:spLocks noChangeArrowheads="1"/>
              </p:cNvSpPr>
              <p:nvPr/>
            </p:nvSpPr>
            <p:spPr bwMode="auto">
              <a:xfrm>
                <a:off x="6553200" y="26670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C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52" name="Oval 121"/>
              <p:cNvSpPr>
                <a:spLocks noChangeArrowheads="1"/>
              </p:cNvSpPr>
              <p:nvPr/>
            </p:nvSpPr>
            <p:spPr bwMode="auto">
              <a:xfrm>
                <a:off x="7356501" y="26670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D</a:t>
                </a:r>
                <a:endParaRPr lang="en-US" altLang="en-US" dirty="0"/>
              </a:p>
            </p:txBody>
          </p:sp>
        </p:grpSp>
        <p:sp>
          <p:nvSpPr>
            <p:cNvPr id="49" name="Oval 118"/>
            <p:cNvSpPr>
              <a:spLocks noChangeArrowheads="1"/>
            </p:cNvSpPr>
            <p:nvPr/>
          </p:nvSpPr>
          <p:spPr bwMode="auto">
            <a:xfrm>
              <a:off x="7535423" y="3124199"/>
              <a:ext cx="229017" cy="22877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1pPr>
              <a:lvl2pPr marL="37931725" indent="-37474525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2pPr>
              <a:lvl3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3pPr>
              <a:lvl4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4pPr>
              <a:lvl5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9pPr>
            </a:lstStyle>
            <a:p>
              <a:pPr eaLnBrk="1" hangingPunct="1"/>
              <a:r>
                <a:rPr lang="en-US" altLang="en-US" dirty="0" smtClean="0">
                  <a:solidFill>
                    <a:schemeClr val="bg1"/>
                  </a:solidFill>
                </a:rPr>
                <a:t>B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7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/>
              <a:t>SAOM Estimation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9381"/>
            <a:ext cx="8229600" cy="4793528"/>
          </a:xfrm>
        </p:spPr>
        <p:txBody>
          <a:bodyPr>
            <a:noAutofit/>
          </a:bodyPr>
          <a:lstStyle/>
          <a:p>
            <a:r>
              <a:rPr lang="en-US" altLang="en-US" sz="2000" dirty="0" smtClean="0"/>
              <a:t>Goal during estimation is to </a:t>
            </a:r>
            <a:r>
              <a:rPr lang="en-US" altLang="en-US" sz="2000" dirty="0" smtClean="0">
                <a:ea typeface="ＭＳ Ｐゴシック" pitchFamily="1" charset="-128"/>
              </a:rPr>
              <a:t>identify parameter values (i.e., a model) that produce networks whose statistics are centered on </a:t>
            </a:r>
            <a:r>
              <a:rPr lang="en-US" altLang="en-US" sz="2000" dirty="0" smtClean="0">
                <a:solidFill>
                  <a:srgbClr val="C0504D"/>
                </a:solidFill>
                <a:ea typeface="ＭＳ Ｐゴシック" pitchFamily="1" charset="-128"/>
              </a:rPr>
              <a:t>target statistics </a:t>
            </a:r>
          </a:p>
          <a:p>
            <a:pPr lvl="1"/>
            <a:r>
              <a:rPr lang="en-US" altLang="en-US" sz="2000" dirty="0" smtClean="0"/>
              <a:t>Same as modeled </a:t>
            </a:r>
            <a:r>
              <a:rPr lang="en-US" altLang="en-US" sz="2000" dirty="0"/>
              <a:t>effects </a:t>
            </a:r>
            <a:r>
              <a:rPr lang="en-US" altLang="en-US" sz="2000" dirty="0" smtClean="0"/>
              <a:t>measured at </a:t>
            </a:r>
            <a:r>
              <a:rPr lang="en-US" sz="2000" i="1" dirty="0">
                <a:latin typeface="Times New Roman"/>
                <a:cs typeface="Times New Roman"/>
              </a:rPr>
              <a:t>t</a:t>
            </a:r>
            <a:r>
              <a:rPr lang="en-US" sz="2000" i="1" baseline="-25000" dirty="0">
                <a:latin typeface="Times New Roman"/>
                <a:cs typeface="Times New Roman"/>
              </a:rPr>
              <a:t>1+</a:t>
            </a:r>
            <a:r>
              <a:rPr lang="en-US" sz="2000" baseline="-25000" dirty="0"/>
              <a:t> </a:t>
            </a:r>
            <a:endParaRPr lang="en-US" altLang="en-US" sz="2000" dirty="0" smtClean="0">
              <a:solidFill>
                <a:srgbClr val="C0504D"/>
              </a:solidFill>
              <a:ea typeface="ＭＳ Ｐゴシック" pitchFamily="1" charset="-128"/>
            </a:endParaRPr>
          </a:p>
          <a:p>
            <a:r>
              <a:rPr lang="en-US" altLang="en-US" sz="2000" dirty="0" smtClean="0">
                <a:ea typeface="ＭＳ Ｐゴシック" pitchFamily="1" charset="-128"/>
              </a:rPr>
              <a:t>Robbins-</a:t>
            </a:r>
            <a:r>
              <a:rPr lang="en-US" altLang="en-US" sz="2000" dirty="0" err="1" smtClean="0">
                <a:ea typeface="ＭＳ Ｐゴシック" pitchFamily="1" charset="-128"/>
              </a:rPr>
              <a:t>Monro</a:t>
            </a:r>
            <a:r>
              <a:rPr lang="en-US" altLang="en-US" sz="2000" dirty="0" smtClean="0">
                <a:ea typeface="ＭＳ Ｐゴシック" pitchFamily="1" charset="-128"/>
              </a:rPr>
              <a:t> algorithm in three </a:t>
            </a:r>
            <a:r>
              <a:rPr lang="en-US" altLang="en-US" sz="2000" dirty="0" smtClean="0">
                <a:solidFill>
                  <a:srgbClr val="C0504D"/>
                </a:solidFill>
                <a:ea typeface="ＭＳ Ｐゴシック" pitchFamily="1" charset="-128"/>
              </a:rPr>
              <a:t>phases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en-US" sz="2000" dirty="0" smtClean="0">
                <a:ea typeface="ＭＳ Ｐゴシック" pitchFamily="1" charset="-128"/>
              </a:rPr>
              <a:t>Initialize parameter starting values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en-US" sz="2000" dirty="0" smtClean="0">
                <a:ea typeface="ＭＳ Ｐゴシック" pitchFamily="1" charset="-128"/>
              </a:rPr>
              <a:t>Use simulations to refine parameter estimates (</a:t>
            </a:r>
            <a:r>
              <a:rPr lang="en-US" altLang="en-US" sz="2000" i="1" dirty="0" smtClean="0">
                <a:ea typeface="ＭＳ Ｐゴシック" pitchFamily="1" charset="-128"/>
              </a:rPr>
              <a:t>next slide</a:t>
            </a:r>
            <a:r>
              <a:rPr lang="en-US" altLang="en-US" sz="2000" dirty="0" smtClean="0">
                <a:ea typeface="ＭＳ Ｐゴシック" pitchFamily="1" charset="-128"/>
              </a:rPr>
              <a:t>)</a:t>
            </a:r>
          </a:p>
          <a:p>
            <a:pPr lvl="2" indent="-342900"/>
            <a:r>
              <a:rPr lang="en-US" altLang="en-US" sz="2000" dirty="0" smtClean="0">
                <a:ea typeface="ＭＳ Ｐゴシック" pitchFamily="1" charset="-128"/>
              </a:rPr>
              <a:t>A large number of simulation iterations, nested in 4+ </a:t>
            </a:r>
            <a:r>
              <a:rPr lang="en-US" altLang="en-US" sz="2000" dirty="0" err="1" smtClean="0">
                <a:ea typeface="ＭＳ Ｐゴシック" pitchFamily="1" charset="-128"/>
              </a:rPr>
              <a:t>subphases</a:t>
            </a:r>
            <a:endParaRPr lang="en-US" altLang="en-US" sz="2000" dirty="0" smtClean="0">
              <a:ea typeface="ＭＳ Ｐゴシック" pitchFamily="1" charset="-128"/>
            </a:endParaRPr>
          </a:p>
          <a:p>
            <a:pPr lvl="2" indent="-342900"/>
            <a:r>
              <a:rPr lang="en-US" altLang="en-US" sz="2000" dirty="0" smtClean="0">
                <a:ea typeface="ＭＳ Ｐゴシック" pitchFamily="1" charset="-128"/>
              </a:rPr>
              <a:t>Actor decisions and timing based on objective and rate functions</a:t>
            </a:r>
          </a:p>
          <a:p>
            <a:pPr lvl="2" indent="-342900"/>
            <a:r>
              <a:rPr lang="en-US" altLang="en-US" sz="2000" dirty="0" smtClean="0">
                <a:ea typeface="ＭＳ Ｐゴシック" pitchFamily="1" charset="-128"/>
              </a:rPr>
              <a:t>Update parameter estimates after each simulation iteration</a:t>
            </a:r>
          </a:p>
          <a:p>
            <a:pPr marL="1547813" lvl="3" indent="-290513"/>
            <a:r>
              <a:rPr lang="en-US" altLang="en-US" dirty="0" smtClean="0">
                <a:ea typeface="ＭＳ Ｐゴシック" pitchFamily="1" charset="-128"/>
              </a:rPr>
              <a:t>Attempt to minimize deviation of ending state from target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en-US" sz="2000" dirty="0" smtClean="0">
                <a:ea typeface="ＭＳ Ｐゴシック" pitchFamily="1" charset="-128"/>
              </a:rPr>
              <a:t>Additional simulations (2,000+) to calculate standard errors based on parameter estimates from phase 2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57"/>
            <a:ext cx="8229600" cy="812167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Markov Chain Algorithm</a:t>
            </a:r>
            <a:endParaRPr lang="en-US" sz="3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15176" y="1010940"/>
            <a:ext cx="3160560" cy="549950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15571" y="1076410"/>
            <a:ext cx="279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Initialize at first observation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315176" y="1977200"/>
            <a:ext cx="3160560" cy="1368522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17468" y="2079923"/>
            <a:ext cx="3032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Actors draw:</a:t>
            </a:r>
          </a:p>
          <a:p>
            <a:pPr marL="342900" indent="-342900">
              <a:buAutoNum type="arabicParenR"/>
            </a:pPr>
            <a:r>
              <a:rPr lang="en-US" dirty="0" smtClean="0"/>
              <a:t>Waiting time for </a:t>
            </a:r>
            <a:r>
              <a:rPr lang="en-US" b="1" dirty="0" smtClean="0"/>
              <a:t>network</a:t>
            </a:r>
          </a:p>
          <a:p>
            <a:pPr marL="342900" indent="-342900">
              <a:buAutoNum type="arabicParenR"/>
            </a:pPr>
            <a:r>
              <a:rPr lang="en-US" dirty="0" smtClean="0"/>
              <a:t>Waiting time for </a:t>
            </a:r>
            <a:r>
              <a:rPr lang="en-US" b="1" dirty="0" smtClean="0"/>
              <a:t>behavior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Determined by rate functions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76550" y="3769053"/>
            <a:ext cx="3654531" cy="549950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76551" y="3834523"/>
            <a:ext cx="364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Shortest waiting time/type identified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08900" y="5214122"/>
            <a:ext cx="105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up?</a:t>
            </a:r>
            <a:endParaRPr lang="en-US" dirty="0"/>
          </a:p>
        </p:txBody>
      </p:sp>
      <p:sp>
        <p:nvSpPr>
          <p:cNvPr id="20" name="Diamond 19"/>
          <p:cNvSpPr/>
          <p:nvPr/>
        </p:nvSpPr>
        <p:spPr>
          <a:xfrm>
            <a:off x="4301926" y="4798753"/>
            <a:ext cx="1241729" cy="1253388"/>
          </a:xfrm>
          <a:prstGeom prst="diamond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1460" y="4932447"/>
            <a:ext cx="2827881" cy="999874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51995" y="4984824"/>
            <a:ext cx="2741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Actor changes </a:t>
            </a:r>
            <a:r>
              <a:rPr lang="en-US" dirty="0" err="1" smtClean="0"/>
              <a:t>tie|behavior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C0504D"/>
                </a:solidFill>
              </a:rPr>
              <a:t>Determined by </a:t>
            </a:r>
          </a:p>
          <a:p>
            <a:pPr algn="ctr"/>
            <a:r>
              <a:rPr lang="en-US" dirty="0" smtClean="0">
                <a:solidFill>
                  <a:srgbClr val="C0504D"/>
                </a:solidFill>
              </a:rPr>
              <a:t>objective functions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08678" y="3706542"/>
            <a:ext cx="1801845" cy="741367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5888" y="3749203"/>
            <a:ext cx="178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Update time</a:t>
            </a:r>
          </a:p>
          <a:p>
            <a:pPr algn="ctr"/>
            <a:r>
              <a:rPr lang="en-US" dirty="0" smtClean="0"/>
              <a:t>(next micro step)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012246" y="3749203"/>
            <a:ext cx="947775" cy="549950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059654" y="3834523"/>
            <a:ext cx="86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“STOP”</a:t>
            </a:r>
            <a:endParaRPr lang="en-US" dirty="0"/>
          </a:p>
        </p:txBody>
      </p:sp>
      <p:cxnSp>
        <p:nvCxnSpPr>
          <p:cNvPr id="27" name="Line 31"/>
          <p:cNvCxnSpPr>
            <a:cxnSpLocks noChangeShapeType="1"/>
            <a:stCxn id="14" idx="0"/>
            <a:endCxn id="9" idx="2"/>
          </p:cNvCxnSpPr>
          <p:nvPr/>
        </p:nvCxnSpPr>
        <p:spPr bwMode="auto">
          <a:xfrm flipV="1">
            <a:off x="4895456" y="1560890"/>
            <a:ext cx="0" cy="41631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Line 31"/>
          <p:cNvCxnSpPr>
            <a:cxnSpLocks noChangeShapeType="1"/>
            <a:endCxn id="16" idx="2"/>
          </p:cNvCxnSpPr>
          <p:nvPr/>
        </p:nvCxnSpPr>
        <p:spPr bwMode="auto">
          <a:xfrm flipH="1" flipV="1">
            <a:off x="4903816" y="4319003"/>
            <a:ext cx="7289" cy="47975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Line 31"/>
          <p:cNvCxnSpPr>
            <a:cxnSpLocks noChangeShapeType="1"/>
            <a:stCxn id="16" idx="0"/>
            <a:endCxn id="14" idx="2"/>
          </p:cNvCxnSpPr>
          <p:nvPr/>
        </p:nvCxnSpPr>
        <p:spPr bwMode="auto">
          <a:xfrm flipH="1" flipV="1">
            <a:off x="4895456" y="3345722"/>
            <a:ext cx="8360" cy="423331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Line 31"/>
          <p:cNvCxnSpPr>
            <a:cxnSpLocks noChangeShapeType="1"/>
            <a:stCxn id="23" idx="2"/>
            <a:endCxn id="21" idx="0"/>
          </p:cNvCxnSpPr>
          <p:nvPr/>
        </p:nvCxnSpPr>
        <p:spPr bwMode="auto">
          <a:xfrm>
            <a:off x="1709601" y="4447909"/>
            <a:ext cx="5800" cy="484538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Line 31"/>
          <p:cNvCxnSpPr>
            <a:cxnSpLocks noChangeShapeType="1"/>
            <a:stCxn id="35" idx="2"/>
          </p:cNvCxnSpPr>
          <p:nvPr/>
        </p:nvCxnSpPr>
        <p:spPr bwMode="auto">
          <a:xfrm>
            <a:off x="7700766" y="3472802"/>
            <a:ext cx="9731" cy="1586818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Line 31"/>
          <p:cNvCxnSpPr>
            <a:cxnSpLocks noChangeShapeType="1"/>
            <a:stCxn id="21" idx="3"/>
            <a:endCxn id="20" idx="1"/>
          </p:cNvCxnSpPr>
          <p:nvPr/>
        </p:nvCxnSpPr>
        <p:spPr bwMode="auto">
          <a:xfrm flipV="1">
            <a:off x="3129341" y="5425447"/>
            <a:ext cx="1172585" cy="6937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5697428" y="509357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762668" y="5093579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5" name="Line 31"/>
          <p:cNvCxnSpPr>
            <a:cxnSpLocks noChangeShapeType="1"/>
            <a:endCxn id="23" idx="0"/>
          </p:cNvCxnSpPr>
          <p:nvPr/>
        </p:nvCxnSpPr>
        <p:spPr bwMode="auto">
          <a:xfrm>
            <a:off x="1697569" y="2661461"/>
            <a:ext cx="12032" cy="1045081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none" w="lg" len="lg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Line 31"/>
          <p:cNvCxnSpPr>
            <a:cxnSpLocks noChangeShapeType="1"/>
            <a:stCxn id="14" idx="1"/>
          </p:cNvCxnSpPr>
          <p:nvPr/>
        </p:nvCxnSpPr>
        <p:spPr bwMode="auto">
          <a:xfrm flipH="1">
            <a:off x="1697569" y="2661461"/>
            <a:ext cx="1617607" cy="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356692" y="1003244"/>
            <a:ext cx="1834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For each step in a</a:t>
            </a:r>
          </a:p>
          <a:p>
            <a:r>
              <a:rPr lang="en-US" dirty="0" smtClean="0"/>
              <a:t>Markov chain: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105910" y="2378120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</a:t>
            </a:r>
          </a:p>
          <a:p>
            <a:pPr algn="ctr"/>
            <a:r>
              <a:rPr lang="en-US" dirty="0"/>
              <a:t>i</a:t>
            </a:r>
            <a:r>
              <a:rPr lang="en-US" dirty="0" smtClean="0"/>
              <a:t>terations?</a:t>
            </a:r>
            <a:endParaRPr lang="en-US" dirty="0"/>
          </a:p>
        </p:txBody>
      </p:sp>
      <p:sp>
        <p:nvSpPr>
          <p:cNvPr id="35" name="Diamond 34"/>
          <p:cNvSpPr/>
          <p:nvPr/>
        </p:nvSpPr>
        <p:spPr>
          <a:xfrm>
            <a:off x="7079901" y="2219414"/>
            <a:ext cx="1241729" cy="1253388"/>
          </a:xfrm>
          <a:prstGeom prst="diamond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45368" y="1774164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7" name="Line 31"/>
          <p:cNvCxnSpPr>
            <a:cxnSpLocks noChangeShapeType="1"/>
            <a:stCxn id="9" idx="3"/>
          </p:cNvCxnSpPr>
          <p:nvPr/>
        </p:nvCxnSpPr>
        <p:spPr bwMode="auto">
          <a:xfrm>
            <a:off x="6475736" y="1285915"/>
            <a:ext cx="1225030" cy="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Line 31"/>
          <p:cNvCxnSpPr>
            <a:cxnSpLocks noChangeShapeType="1"/>
            <a:endCxn id="35" idx="0"/>
          </p:cNvCxnSpPr>
          <p:nvPr/>
        </p:nvCxnSpPr>
        <p:spPr bwMode="auto">
          <a:xfrm>
            <a:off x="7700766" y="1272940"/>
            <a:ext cx="0" cy="946474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none" w="lg" len="lg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Line 31"/>
          <p:cNvCxnSpPr>
            <a:cxnSpLocks noChangeShapeType="1"/>
          </p:cNvCxnSpPr>
          <p:nvPr/>
        </p:nvCxnSpPr>
        <p:spPr bwMode="auto">
          <a:xfrm flipH="1">
            <a:off x="8321630" y="2841772"/>
            <a:ext cx="173490" cy="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none" w="lg" len="lg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Line 31"/>
          <p:cNvCxnSpPr>
            <a:cxnSpLocks noChangeShapeType="1"/>
            <a:stCxn id="25" idx="0"/>
          </p:cNvCxnSpPr>
          <p:nvPr/>
        </p:nvCxnSpPr>
        <p:spPr bwMode="auto">
          <a:xfrm flipV="1">
            <a:off x="8486134" y="2841773"/>
            <a:ext cx="0" cy="90743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Box 57"/>
          <p:cNvSpPr txBox="1"/>
          <p:nvPr/>
        </p:nvSpPr>
        <p:spPr>
          <a:xfrm>
            <a:off x="8468844" y="285410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7770042" y="1129796"/>
            <a:ext cx="1279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If Phase 2, </a:t>
            </a:r>
          </a:p>
          <a:p>
            <a:r>
              <a:rPr lang="en-US" dirty="0" smtClean="0">
                <a:solidFill>
                  <a:srgbClr val="C0504D"/>
                </a:solidFill>
              </a:rPr>
              <a:t>update </a:t>
            </a:r>
          </a:p>
          <a:p>
            <a:r>
              <a:rPr lang="en-US" dirty="0" smtClean="0">
                <a:solidFill>
                  <a:srgbClr val="C0504D"/>
                </a:solidFill>
              </a:rPr>
              <a:t>parameters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599301" y="5059620"/>
            <a:ext cx="2174471" cy="741367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558389" y="5102281"/>
            <a:ext cx="2215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Store ending network</a:t>
            </a:r>
          </a:p>
          <a:p>
            <a:pPr algn="ctr"/>
            <a:r>
              <a:rPr lang="en-US" dirty="0" smtClean="0"/>
              <a:t> &amp; behavior</a:t>
            </a:r>
            <a:endParaRPr lang="en-US" dirty="0"/>
          </a:p>
        </p:txBody>
      </p:sp>
      <p:cxnSp>
        <p:nvCxnSpPr>
          <p:cNvPr id="63" name="Line 31"/>
          <p:cNvCxnSpPr>
            <a:cxnSpLocks noChangeShapeType="1"/>
          </p:cNvCxnSpPr>
          <p:nvPr/>
        </p:nvCxnSpPr>
        <p:spPr bwMode="auto">
          <a:xfrm flipH="1" flipV="1">
            <a:off x="5522422" y="5418511"/>
            <a:ext cx="1076879" cy="11793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91004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/>
              <a:t>Post-Estimation 1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Check for </a:t>
            </a:r>
            <a:r>
              <a:rPr lang="en-US" sz="2400" b="1" dirty="0" smtClean="0">
                <a:solidFill>
                  <a:srgbClr val="C0504D"/>
                </a:solidFill>
              </a:rPr>
              <a:t>Convergence</a:t>
            </a:r>
          </a:p>
          <a:p>
            <a:r>
              <a:rPr lang="en-US" sz="2400" dirty="0" smtClean="0"/>
              <a:t>Convergence </a:t>
            </a:r>
            <a:r>
              <a:rPr lang="en-US" sz="2400" dirty="0"/>
              <a:t>achieved when model is able to reproduce observed network &amp; behavior at time 2</a:t>
            </a:r>
            <a:r>
              <a:rPr lang="en-US" sz="2400" dirty="0" smtClean="0"/>
              <a:t>+</a:t>
            </a:r>
          </a:p>
          <a:p>
            <a:pPr lvl="1"/>
            <a:r>
              <a:rPr lang="en-US" altLang="en-US" sz="2400" dirty="0" smtClean="0"/>
              <a:t>For each effect, t-ratio to compare target statistics with distribution (</a:t>
            </a:r>
            <a:r>
              <a:rPr lang="en-US" altLang="en-US" sz="2400" i="1" dirty="0" smtClean="0"/>
              <a:t>t </a:t>
            </a:r>
            <a:r>
              <a:rPr lang="en-US" altLang="en-US" sz="2400" dirty="0" smtClean="0"/>
              <a:t>should be &lt; .10)</a:t>
            </a:r>
          </a:p>
          <a:p>
            <a:pPr lvl="1"/>
            <a:r>
              <a:rPr lang="en-US" altLang="en-US" sz="2400" dirty="0"/>
              <a:t>M</a:t>
            </a:r>
            <a:r>
              <a:rPr lang="en-US" altLang="en-US" sz="2400" dirty="0" smtClean="0"/>
              <a:t>aximum t-ratio for convergence (</a:t>
            </a:r>
            <a:r>
              <a:rPr lang="en-US" altLang="en-US" sz="2400" i="1" dirty="0" err="1" smtClean="0"/>
              <a:t>tconv.max</a:t>
            </a:r>
            <a:r>
              <a:rPr lang="en-US" altLang="en-US" sz="2400" dirty="0" smtClean="0"/>
              <a:t>) should be less than .25</a:t>
            </a:r>
          </a:p>
          <a:p>
            <a:pPr lvl="1"/>
            <a:r>
              <a:rPr lang="en-US" altLang="en-US" sz="2400" dirty="0" smtClean="0"/>
              <a:t>If convergence not reached, rerun with using estimates as new starting values; may need to </a:t>
            </a:r>
            <a:r>
              <a:rPr lang="en-US" altLang="en-US" sz="2400" dirty="0" err="1" smtClean="0"/>
              <a:t>respecify</a:t>
            </a:r>
            <a:r>
              <a:rPr lang="en-US" altLang="en-US" sz="2400" dirty="0" smtClean="0"/>
              <a:t> model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/>
              <a:t>Post-Estimation 2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altLang="en-US" sz="2400" b="1" dirty="0" smtClean="0">
                <a:solidFill>
                  <a:srgbClr val="C0504D"/>
                </a:solidFill>
              </a:rPr>
              <a:t>Goodness of Fit</a:t>
            </a:r>
          </a:p>
          <a:p>
            <a:r>
              <a:rPr lang="en-US" altLang="en-US" sz="2400" dirty="0"/>
              <a:t>U</a:t>
            </a:r>
            <a:r>
              <a:rPr lang="en-US" altLang="en-US" sz="2400" dirty="0" smtClean="0"/>
              <a:t>se simulations to c</a:t>
            </a:r>
            <a:r>
              <a:rPr lang="en-US" sz="2400" dirty="0" smtClean="0"/>
              <a:t>ompare networks generated by model to statistics </a:t>
            </a:r>
            <a:r>
              <a:rPr lang="en-US" sz="2400" i="1" dirty="0"/>
              <a:t>NOT</a:t>
            </a:r>
            <a:r>
              <a:rPr lang="en-US" sz="2400" dirty="0"/>
              <a:t> explicitly </a:t>
            </a:r>
            <a:r>
              <a:rPr lang="en-US" sz="2400" dirty="0" smtClean="0"/>
              <a:t>in </a:t>
            </a:r>
            <a:r>
              <a:rPr lang="en-US" sz="2400" dirty="0"/>
              <a:t>the </a:t>
            </a:r>
            <a:r>
              <a:rPr lang="en-US" sz="2400" dirty="0" smtClean="0"/>
              <a:t>model</a:t>
            </a:r>
            <a:endParaRPr lang="en-US" sz="2400" dirty="0"/>
          </a:p>
          <a:p>
            <a:pPr lvl="1"/>
            <a:r>
              <a:rPr lang="en-US" sz="2400" dirty="0"/>
              <a:t>Typical candidates:</a:t>
            </a:r>
          </a:p>
          <a:p>
            <a:pPr lvl="2"/>
            <a:r>
              <a:rPr lang="en-US" dirty="0"/>
              <a:t>In- &amp; </a:t>
            </a:r>
            <a:r>
              <a:rPr lang="en-US" dirty="0" smtClean="0"/>
              <a:t>Out-degree distributions</a:t>
            </a:r>
          </a:p>
          <a:p>
            <a:pPr lvl="2"/>
            <a:r>
              <a:rPr lang="en-US" dirty="0" smtClean="0"/>
              <a:t>Triad </a:t>
            </a:r>
            <a:r>
              <a:rPr lang="en-US" dirty="0"/>
              <a:t>Census</a:t>
            </a:r>
          </a:p>
          <a:p>
            <a:pPr lvl="2"/>
            <a:r>
              <a:rPr lang="en-US" dirty="0"/>
              <a:t>Geodesic </a:t>
            </a:r>
            <a:r>
              <a:rPr lang="en-US" dirty="0" smtClean="0"/>
              <a:t>distribution</a:t>
            </a:r>
          </a:p>
          <a:p>
            <a:pPr lvl="2"/>
            <a:r>
              <a:rPr lang="en-US" dirty="0" smtClean="0"/>
              <a:t>Behavior distribution</a:t>
            </a:r>
          </a:p>
          <a:p>
            <a:pPr lvl="2"/>
            <a:r>
              <a:rPr lang="en-US" dirty="0" smtClean="0"/>
              <a:t>Behavior network associations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7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3</a:t>
            </a:r>
            <a:r>
              <a:rPr lang="en-US" dirty="0" smtClean="0"/>
              <a:t>. SAOM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305800" cy="3886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400" b="1" dirty="0" smtClean="0">
                <a:ea typeface="ＭＳ Ｐゴシック" pitchFamily="1" charset="-128"/>
              </a:rPr>
              <a:t>Method</a:t>
            </a:r>
          </a:p>
          <a:p>
            <a:r>
              <a:rPr lang="en-US" altLang="en-US" sz="2400" dirty="0" smtClean="0">
                <a:ea typeface="ＭＳ Ｐゴシック" pitchFamily="1" charset="-128"/>
              </a:rPr>
              <a:t>National Longitudinal Study of Adolescent Health (Add Health)</a:t>
            </a:r>
          </a:p>
          <a:p>
            <a:r>
              <a:rPr lang="en-US" altLang="en-US" sz="2400" dirty="0" smtClean="0">
                <a:ea typeface="ＭＳ Ｐゴシック" pitchFamily="1" charset="-128"/>
              </a:rPr>
              <a:t>In-school + two in-home surveys, 1994-1996 (3 waves)</a:t>
            </a:r>
          </a:p>
          <a:p>
            <a:pPr lvl="1"/>
            <a:r>
              <a:rPr lang="en-US" altLang="en-US" sz="2400" dirty="0" smtClean="0">
                <a:ea typeface="ＭＳ Ｐゴシック" pitchFamily="1" charset="-128"/>
              </a:rPr>
              <a:t>Two schools provide most suitable data for longitudinal network modeling; begin with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itchFamily="1" charset="-128"/>
              </a:rPr>
              <a:t>Jefferson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itchFamily="1" charset="-128"/>
              </a:rPr>
              <a:t>High</a:t>
            </a:r>
          </a:p>
          <a:p>
            <a:r>
              <a:rPr lang="en-US" sz="2400" dirty="0" smtClean="0"/>
              <a:t>Students </a:t>
            </a:r>
            <a:r>
              <a:rPr lang="en-US" sz="2400" dirty="0" smtClean="0"/>
              <a:t>nominated </a:t>
            </a:r>
            <a:r>
              <a:rPr lang="en-US" sz="2400" dirty="0"/>
              <a:t>up to 5 male and 5 female </a:t>
            </a:r>
            <a:r>
              <a:rPr lang="en-US" sz="2400" dirty="0" smtClean="0"/>
              <a:t>friends (directed network)</a:t>
            </a:r>
          </a:p>
          <a:p>
            <a:pPr lvl="1"/>
            <a:r>
              <a:rPr lang="en-US" altLang="en-US" sz="2400" dirty="0" smtClean="0">
                <a:solidFill>
                  <a:srgbClr val="C0504D"/>
                </a:solidFill>
                <a:ea typeface="ＭＳ Ｐゴシック" pitchFamily="1" charset="-128"/>
              </a:rPr>
              <a:t>Friendships coded present (1) or absent (0) for each dyad</a:t>
            </a:r>
          </a:p>
          <a:p>
            <a:r>
              <a:rPr lang="en-US" altLang="en-US" sz="2400" dirty="0" smtClean="0">
                <a:ea typeface="ＭＳ Ｐゴシック" pitchFamily="1" charset="-128"/>
              </a:rPr>
              <a:t>SAOM </a:t>
            </a:r>
            <a:r>
              <a:rPr lang="en-US" altLang="en-US" sz="2400" dirty="0" smtClean="0">
                <a:ea typeface="ＭＳ Ｐゴシック" pitchFamily="1" charset="-128"/>
              </a:rPr>
              <a:t>of friendship and smoking change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Screen Shot 2018-04-16 at 9.39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10" y="153500"/>
            <a:ext cx="6477000" cy="166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" y="76200"/>
            <a:ext cx="2552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1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2309"/>
            <a:ext cx="8351982" cy="4525963"/>
          </a:xfrm>
        </p:spPr>
        <p:txBody>
          <a:bodyPr>
            <a:noAutofit/>
          </a:bodyPr>
          <a:lstStyle/>
          <a:p>
            <a:r>
              <a:rPr lang="en-US" altLang="en-US" sz="2200" dirty="0" smtClean="0">
                <a:ea typeface="ＭＳ Ｐゴシック" pitchFamily="1" charset="-128"/>
              </a:rPr>
              <a:t>Helpful to imagine the network function as a </a:t>
            </a:r>
            <a:r>
              <a:rPr lang="en-US" altLang="en-US" sz="2200" dirty="0" smtClean="0">
                <a:solidFill>
                  <a:schemeClr val="accent2"/>
                </a:solidFill>
                <a:ea typeface="ＭＳ Ｐゴシック" pitchFamily="1" charset="-128"/>
              </a:rPr>
              <a:t>logistic regression</a:t>
            </a:r>
          </a:p>
          <a:p>
            <a:pPr lvl="1"/>
            <a:r>
              <a:rPr lang="en-US" altLang="en-US" sz="2200" dirty="0" smtClean="0">
                <a:ea typeface="ＭＳ Ｐゴシック" pitchFamily="1" charset="-128"/>
              </a:rPr>
              <a:t>Unit of analysis: dyad</a:t>
            </a:r>
          </a:p>
          <a:p>
            <a:pPr lvl="1"/>
            <a:r>
              <a:rPr lang="en-US" altLang="en-US" sz="2200" dirty="0" smtClean="0">
                <a:ea typeface="ＭＳ Ｐゴシック" pitchFamily="1" charset="-128"/>
              </a:rPr>
              <a:t>Outcome: </a:t>
            </a:r>
            <a:r>
              <a:rPr lang="en-US" altLang="en-US" sz="2200" dirty="0">
                <a:ea typeface="ＭＳ Ｐゴシック" pitchFamily="1" charset="-128"/>
              </a:rPr>
              <a:t>t</a:t>
            </a:r>
            <a:r>
              <a:rPr lang="en-US" altLang="en-US" sz="2200" dirty="0" smtClean="0">
                <a:ea typeface="ＭＳ Ｐゴシック" pitchFamily="1" charset="-128"/>
              </a:rPr>
              <a:t>ie </a:t>
            </a:r>
            <a:r>
              <a:rPr lang="en-US" altLang="en-US" sz="2200" dirty="0" smtClean="0">
                <a:solidFill>
                  <a:srgbClr val="C0504D"/>
                </a:solidFill>
                <a:ea typeface="ＭＳ Ｐゴシック" pitchFamily="1" charset="-128"/>
              </a:rPr>
              <a:t>presence</a:t>
            </a:r>
            <a:r>
              <a:rPr lang="en-US" altLang="en-US" sz="2200" dirty="0" smtClean="0">
                <a:ea typeface="ＭＳ Ｐゴシック" pitchFamily="1" charset="-128"/>
              </a:rPr>
              <a:t> (keeping or adding) vs. </a:t>
            </a:r>
            <a:r>
              <a:rPr lang="en-US" altLang="en-US" sz="2200" dirty="0" smtClean="0">
                <a:solidFill>
                  <a:srgbClr val="C0504D"/>
                </a:solidFill>
                <a:ea typeface="ＭＳ Ｐゴシック" pitchFamily="1" charset="-128"/>
              </a:rPr>
              <a:t>absence</a:t>
            </a:r>
            <a:r>
              <a:rPr lang="en-US" altLang="en-US" sz="2200" dirty="0" smtClean="0">
                <a:ea typeface="ＭＳ Ｐゴシック" pitchFamily="1" charset="-128"/>
              </a:rPr>
              <a:t> (dissolving or failing to add)</a:t>
            </a:r>
          </a:p>
          <a:p>
            <a:pPr lvl="1"/>
            <a:r>
              <a:rPr lang="en-US" altLang="en-US" sz="2200" dirty="0" smtClean="0">
                <a:ea typeface="ＭＳ Ｐゴシック" pitchFamily="1" charset="-128"/>
              </a:rPr>
              <a:t>Effects represent how a one-unit change in the statistic affects the log-odds of a tie during a </a:t>
            </a:r>
            <a:r>
              <a:rPr lang="en-US" altLang="en-US" sz="2200" dirty="0" err="1" smtClean="0">
                <a:ea typeface="ＭＳ Ｐゴシック" pitchFamily="1" charset="-128"/>
              </a:rPr>
              <a:t>microstep</a:t>
            </a:r>
            <a:r>
              <a:rPr lang="en-US" altLang="en-US" sz="2200" dirty="0" smtClean="0">
                <a:ea typeface="ＭＳ Ｐゴシック" pitchFamily="1" charset="-128"/>
              </a:rPr>
              <a:t>, </a:t>
            </a:r>
            <a:r>
              <a:rPr lang="en-US" altLang="en-US" sz="2200" i="1" dirty="0" smtClean="0">
                <a:ea typeface="ＭＳ Ｐゴシック" pitchFamily="1" charset="-128"/>
              </a:rPr>
              <a:t>all else being equal</a:t>
            </a:r>
          </a:p>
          <a:p>
            <a:pPr lvl="2"/>
            <a:r>
              <a:rPr lang="en-US" altLang="en-US" sz="2200" dirty="0">
                <a:ea typeface="ＭＳ Ｐゴシック" pitchFamily="1" charset="-128"/>
              </a:rPr>
              <a:t>S</a:t>
            </a:r>
            <a:r>
              <a:rPr lang="en-US" altLang="en-US" sz="2200" dirty="0" smtClean="0">
                <a:ea typeface="ＭＳ Ｐゴシック" pitchFamily="1" charset="-128"/>
              </a:rPr>
              <a:t>ome effects interpretable using odds ratios, but</a:t>
            </a:r>
          </a:p>
          <a:p>
            <a:pPr lvl="3"/>
            <a:r>
              <a:rPr lang="en-US" altLang="en-US" sz="2200" dirty="0" smtClean="0">
                <a:ea typeface="ＭＳ Ｐゴシック" pitchFamily="1" charset="-128"/>
              </a:rPr>
              <a:t>One-unit changes </a:t>
            </a:r>
            <a:r>
              <a:rPr lang="en-US" altLang="en-US" sz="2200" u="sng" dirty="0" smtClean="0">
                <a:ea typeface="ＭＳ Ｐゴシック" pitchFamily="1" charset="-128"/>
              </a:rPr>
              <a:t>may not</a:t>
            </a:r>
            <a:r>
              <a:rPr lang="en-US" altLang="en-US" sz="2200" dirty="0" smtClean="0">
                <a:ea typeface="ＭＳ Ｐゴシック" pitchFamily="1" charset="-128"/>
              </a:rPr>
              <a:t> be meaningful</a:t>
            </a:r>
          </a:p>
          <a:p>
            <a:pPr lvl="3"/>
            <a:r>
              <a:rPr lang="en-US" altLang="en-US" sz="2200" dirty="0" smtClean="0">
                <a:ea typeface="ＭＳ Ｐゴシック" pitchFamily="1" charset="-128"/>
              </a:rPr>
              <a:t>All else is </a:t>
            </a:r>
            <a:r>
              <a:rPr lang="en-US" altLang="en-US" sz="2200" u="sng" dirty="0" smtClean="0">
                <a:ea typeface="ＭＳ Ｐゴシック" pitchFamily="1" charset="-128"/>
              </a:rPr>
              <a:t>rarely</a:t>
            </a:r>
            <a:r>
              <a:rPr lang="en-US" altLang="en-US" sz="2200" dirty="0" smtClean="0">
                <a:ea typeface="ＭＳ Ｐゴシック" pitchFamily="1" charset="-128"/>
              </a:rPr>
              <a:t> equal (e.g., adding a tie affects the </a:t>
            </a:r>
            <a:r>
              <a:rPr lang="en-US" altLang="en-US" sz="2200" dirty="0" err="1" smtClean="0">
                <a:ea typeface="ＭＳ Ｐゴシック" pitchFamily="1" charset="-128"/>
              </a:rPr>
              <a:t>outdegree</a:t>
            </a:r>
            <a:r>
              <a:rPr lang="en-US" altLang="en-US" sz="2200" dirty="0" smtClean="0">
                <a:ea typeface="ＭＳ Ｐゴシック" pitchFamily="1" charset="-128"/>
              </a:rPr>
              <a:t> count, at a minimum)</a:t>
            </a:r>
          </a:p>
          <a:p>
            <a:r>
              <a:rPr lang="en-US" altLang="en-US" sz="2200" dirty="0" smtClean="0">
                <a:ea typeface="ＭＳ Ｐゴシック" pitchFamily="1" charset="-128"/>
              </a:rPr>
              <a:t>Behavior function specifies how </a:t>
            </a:r>
            <a:r>
              <a:rPr lang="en-US" altLang="en-US" sz="2200" dirty="0">
                <a:ea typeface="ＭＳ Ｐゴシック" pitchFamily="1" charset="-128"/>
              </a:rPr>
              <a:t>a one-unit change in the </a:t>
            </a:r>
            <a:r>
              <a:rPr lang="en-US" altLang="en-US" sz="2200" dirty="0" smtClean="0">
                <a:ea typeface="ＭＳ Ｐゴシック" pitchFamily="1" charset="-128"/>
              </a:rPr>
              <a:t>statistic </a:t>
            </a:r>
            <a:r>
              <a:rPr lang="en-US" altLang="en-US" sz="2200" dirty="0">
                <a:ea typeface="ＭＳ Ｐゴシック" pitchFamily="1" charset="-128"/>
              </a:rPr>
              <a:t>affects </a:t>
            </a:r>
            <a:r>
              <a:rPr lang="en-US" altLang="en-US" sz="2200" dirty="0" smtClean="0">
                <a:ea typeface="ＭＳ Ｐゴシック" pitchFamily="1" charset="-128"/>
              </a:rPr>
              <a:t>the log odds of adopting behavior at level </a:t>
            </a:r>
            <a:r>
              <a:rPr lang="en-US" altLang="en-US" sz="2200" i="1" dirty="0" smtClean="0">
                <a:ea typeface="ＭＳ Ｐゴシック" pitchFamily="1" charset="-128"/>
              </a:rPr>
              <a:t>z</a:t>
            </a:r>
            <a:r>
              <a:rPr lang="en-US" altLang="en-US" sz="2200" dirty="0" smtClean="0">
                <a:ea typeface="ＭＳ Ｐゴシック" pitchFamily="1" charset="-128"/>
              </a:rPr>
              <a:t>+1 vs. level </a:t>
            </a:r>
            <a:r>
              <a:rPr lang="en-US" altLang="en-US" sz="2200" i="1" dirty="0" smtClean="0">
                <a:ea typeface="ＭＳ Ｐゴシック" pitchFamily="1" charset="-128"/>
              </a:rPr>
              <a:t>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/>
              <a:t>A Note on Interpreting Coefficients</a:t>
            </a:r>
          </a:p>
        </p:txBody>
      </p:sp>
    </p:spTree>
    <p:extLst>
      <p:ext uri="{BB962C8B-B14F-4D97-AF65-F5344CB8AC3E}">
        <p14:creationId xmlns:p14="http://schemas.microsoft.com/office/powerpoint/2010/main" val="4279680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027113"/>
              </p:ext>
            </p:extLst>
          </p:nvPr>
        </p:nvGraphicFramePr>
        <p:xfrm>
          <a:off x="304800" y="304800"/>
          <a:ext cx="3511415" cy="61341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/>
                <a:gridCol w="568140"/>
                <a:gridCol w="426105"/>
                <a:gridCol w="520793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</a:t>
            </a:r>
            <a:r>
              <a:rPr lang="en-US" sz="1200" dirty="0"/>
              <a:t>Schaefer, </a:t>
            </a:r>
            <a:r>
              <a:rPr lang="en-US" sz="1200" dirty="0" smtClean="0"/>
              <a:t>D.R</a:t>
            </a:r>
            <a:r>
              <a:rPr lang="en-US" sz="1200" dirty="0"/>
              <a:t>. </a:t>
            </a:r>
            <a:r>
              <a:rPr lang="en-US" sz="1200" dirty="0" smtClean="0"/>
              <a:t>S.A</a:t>
            </a:r>
            <a:r>
              <a:rPr lang="en-US" sz="1200" dirty="0"/>
              <a:t>. Haas, and </a:t>
            </a:r>
            <a:r>
              <a:rPr lang="en-US" sz="1200" dirty="0" smtClean="0"/>
              <a:t>N. Bishop. </a:t>
            </a:r>
            <a:r>
              <a:rPr lang="en-US" sz="1200" dirty="0"/>
              <a:t>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37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400" y="1145825"/>
            <a:ext cx="3276600" cy="1514109"/>
          </a:xfrm>
          <a:prstGeom prst="borderCallout1">
            <a:avLst>
              <a:gd name="adj1" fmla="val 47322"/>
              <a:gd name="adj2" fmla="val -271"/>
              <a:gd name="adj3" fmla="val -29404"/>
              <a:gd name="adj4" fmla="val -3895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0504D"/>
                </a:solidFill>
              </a:rPr>
              <a:t>Rate</a:t>
            </a:r>
            <a:r>
              <a:rPr lang="en-US" dirty="0" smtClean="0">
                <a:solidFill>
                  <a:srgbClr val="C0504D"/>
                </a:solidFill>
              </a:rPr>
              <a:t>: Each actor is given ~10 micro steps in which to make a change to its network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C0504D"/>
                </a:solidFill>
              </a:rPr>
              <a:t>Add a tie, drop a tie, or make no change</a:t>
            </a:r>
            <a:endParaRPr lang="en-US" dirty="0">
              <a:solidFill>
                <a:srgbClr val="C0504D"/>
              </a:solidFill>
            </a:endParaRPr>
          </a:p>
        </p:txBody>
      </p:sp>
      <p:pic>
        <p:nvPicPr>
          <p:cNvPr id="15" name="Picture 14" descr="Screen Shot 2016-05-17 at 4.13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96" y="3421036"/>
            <a:ext cx="2032000" cy="736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1466" y="3142325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Monaco"/>
                <a:cs typeface="Monaco"/>
              </a:rPr>
              <a:t>Rate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8677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39353"/>
              </p:ext>
            </p:extLst>
          </p:nvPr>
        </p:nvGraphicFramePr>
        <p:xfrm>
          <a:off x="304800" y="304800"/>
          <a:ext cx="3511415" cy="61341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/>
                <a:gridCol w="568140"/>
                <a:gridCol w="426105"/>
                <a:gridCol w="520793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rgbClr val="C0504D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</a:t>
            </a:r>
            <a:r>
              <a:rPr lang="en-US" sz="1200" dirty="0"/>
              <a:t>Schaefer, </a:t>
            </a:r>
            <a:r>
              <a:rPr lang="en-US" sz="1200" dirty="0" smtClean="0"/>
              <a:t>D.R</a:t>
            </a:r>
            <a:r>
              <a:rPr lang="en-US" sz="1200" dirty="0"/>
              <a:t>. </a:t>
            </a:r>
            <a:r>
              <a:rPr lang="en-US" sz="1200" dirty="0" smtClean="0"/>
              <a:t>S.A</a:t>
            </a:r>
            <a:r>
              <a:rPr lang="en-US" sz="1200" dirty="0"/>
              <a:t>. Haas, and </a:t>
            </a:r>
            <a:r>
              <a:rPr lang="en-US" sz="1200" dirty="0" smtClean="0"/>
              <a:t>N. Bishop. </a:t>
            </a:r>
            <a:r>
              <a:rPr lang="en-US" sz="1200" dirty="0"/>
              <a:t>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38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400" y="538763"/>
            <a:ext cx="3276600" cy="2768178"/>
          </a:xfrm>
          <a:prstGeom prst="borderCallout1">
            <a:avLst>
              <a:gd name="adj1" fmla="val 47322"/>
              <a:gd name="adj2" fmla="val -271"/>
              <a:gd name="adj3" fmla="val 15082"/>
              <a:gd name="adj4" fmla="val -3817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solidFill>
                  <a:srgbClr val="C0504D"/>
                </a:solidFill>
              </a:rPr>
              <a:t>Outdegree</a:t>
            </a:r>
            <a:r>
              <a:rPr lang="en-US" dirty="0" smtClean="0">
                <a:solidFill>
                  <a:srgbClr val="C0504D"/>
                </a:solidFill>
              </a:rPr>
              <a:t>: The negative sign is typical. It means that ties are unlikely, unless other effects in the model make a positive contribution to the network function</a:t>
            </a:r>
            <a:r>
              <a:rPr lang="en-US" dirty="0" smtClean="0">
                <a:solidFill>
                  <a:srgbClr val="C0504D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0504D"/>
                </a:solidFill>
              </a:rPr>
              <a:t>O</a:t>
            </a:r>
            <a:r>
              <a:rPr lang="en-US" dirty="0" smtClean="0">
                <a:solidFill>
                  <a:srgbClr val="C0504D"/>
                </a:solidFill>
              </a:rPr>
              <a:t>dds of adding a tie are .02 times (</a:t>
            </a:r>
            <a:r>
              <a:rPr lang="en-US" dirty="0" err="1" smtClean="0">
                <a:solidFill>
                  <a:srgbClr val="C0504D"/>
                </a:solidFill>
              </a:rPr>
              <a:t>exp</a:t>
            </a:r>
            <a:r>
              <a:rPr lang="en-US" dirty="0">
                <a:solidFill>
                  <a:srgbClr val="C0504D"/>
                </a:solidFill>
              </a:rPr>
              <a:t>[</a:t>
            </a:r>
            <a:r>
              <a:rPr lang="en-US" dirty="0" smtClean="0">
                <a:solidFill>
                  <a:srgbClr val="C0504D"/>
                </a:solidFill>
              </a:rPr>
              <a:t>-3.91]) times the odds of not adding a tie, a</a:t>
            </a:r>
            <a:r>
              <a:rPr lang="en-US" i="1" dirty="0" smtClean="0">
                <a:solidFill>
                  <a:srgbClr val="C0504D"/>
                </a:solidFill>
              </a:rPr>
              <a:t>ll </a:t>
            </a:r>
            <a:r>
              <a:rPr lang="en-US" i="1" dirty="0">
                <a:solidFill>
                  <a:srgbClr val="C0504D"/>
                </a:solidFill>
              </a:rPr>
              <a:t>else being </a:t>
            </a:r>
            <a:r>
              <a:rPr lang="en-US" i="1" dirty="0" smtClean="0">
                <a:solidFill>
                  <a:srgbClr val="C0504D"/>
                </a:solidFill>
              </a:rPr>
              <a:t>equal</a:t>
            </a:r>
            <a:endParaRPr lang="en-US" dirty="0">
              <a:solidFill>
                <a:srgbClr val="C0504D"/>
              </a:solidFill>
            </a:endParaRPr>
          </a:p>
        </p:txBody>
      </p:sp>
      <p:pic>
        <p:nvPicPr>
          <p:cNvPr id="4" name="Picture 3" descr="Screen Shot 2016-05-17 at 4.14.3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3" b="-14297"/>
          <a:stretch/>
        </p:blipFill>
        <p:spPr>
          <a:xfrm>
            <a:off x="4856437" y="3947426"/>
            <a:ext cx="3746500" cy="5943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83823" y="351165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Monaco"/>
                <a:cs typeface="Monaco"/>
              </a:rPr>
              <a:t>density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83534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58009"/>
              </p:ext>
            </p:extLst>
          </p:nvPr>
        </p:nvGraphicFramePr>
        <p:xfrm>
          <a:off x="304800" y="304800"/>
          <a:ext cx="3511415" cy="61341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/>
                <a:gridCol w="568140"/>
                <a:gridCol w="426105"/>
                <a:gridCol w="520793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</a:t>
            </a:r>
            <a:r>
              <a:rPr lang="en-US" sz="1200" dirty="0"/>
              <a:t>Schaefer, </a:t>
            </a:r>
            <a:r>
              <a:rPr lang="en-US" sz="1200" dirty="0" smtClean="0"/>
              <a:t>D.R</a:t>
            </a:r>
            <a:r>
              <a:rPr lang="en-US" sz="1200" dirty="0"/>
              <a:t>. </a:t>
            </a:r>
            <a:r>
              <a:rPr lang="en-US" sz="1200" dirty="0" smtClean="0"/>
              <a:t>S.A</a:t>
            </a:r>
            <a:r>
              <a:rPr lang="en-US" sz="1200" dirty="0"/>
              <a:t>. Haas, and </a:t>
            </a:r>
            <a:r>
              <a:rPr lang="en-US" sz="1200" dirty="0" smtClean="0"/>
              <a:t>N. Bishop. </a:t>
            </a:r>
            <a:r>
              <a:rPr lang="en-US" sz="1200" dirty="0"/>
              <a:t>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39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400" y="304801"/>
            <a:ext cx="3276600" cy="3220940"/>
          </a:xfrm>
          <a:prstGeom prst="borderCallout1">
            <a:avLst>
              <a:gd name="adj1" fmla="val 47322"/>
              <a:gd name="adj2" fmla="val -271"/>
              <a:gd name="adj3" fmla="val 27158"/>
              <a:gd name="adj4" fmla="val -3738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0504D"/>
                </a:solidFill>
              </a:rPr>
              <a:t>Reciprocity</a:t>
            </a:r>
            <a:r>
              <a:rPr lang="en-US" dirty="0" smtClean="0">
                <a:solidFill>
                  <a:srgbClr val="C0504D"/>
                </a:solidFill>
              </a:rPr>
              <a:t>: Ties that create a reciprocated tie are more likely to be added or maintained. This effect hovers around 2 in friendship-type network</a:t>
            </a:r>
            <a:r>
              <a:rPr lang="en-US" dirty="0" smtClean="0">
                <a:solidFill>
                  <a:srgbClr val="C0504D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0504D"/>
                </a:solidFill>
              </a:rPr>
              <a:t>Odds of </a:t>
            </a:r>
            <a:r>
              <a:rPr lang="en-US" dirty="0" smtClean="0">
                <a:solidFill>
                  <a:srgbClr val="C0504D"/>
                </a:solidFill>
              </a:rPr>
              <a:t>adding/</a:t>
            </a:r>
            <a:r>
              <a:rPr lang="en-US" dirty="0" err="1" smtClean="0">
                <a:solidFill>
                  <a:srgbClr val="C0504D"/>
                </a:solidFill>
              </a:rPr>
              <a:t>keping</a:t>
            </a:r>
            <a:r>
              <a:rPr lang="en-US" dirty="0" smtClean="0">
                <a:solidFill>
                  <a:srgbClr val="C0504D"/>
                </a:solidFill>
              </a:rPr>
              <a:t> a reciprocated </a:t>
            </a:r>
            <a:r>
              <a:rPr lang="en-US" dirty="0">
                <a:solidFill>
                  <a:srgbClr val="C0504D"/>
                </a:solidFill>
              </a:rPr>
              <a:t>tie are </a:t>
            </a:r>
            <a:r>
              <a:rPr lang="en-US" dirty="0" smtClean="0">
                <a:solidFill>
                  <a:srgbClr val="C0504D"/>
                </a:solidFill>
              </a:rPr>
              <a:t>6.7 </a:t>
            </a:r>
            <a:r>
              <a:rPr lang="en-US" dirty="0">
                <a:solidFill>
                  <a:srgbClr val="C0504D"/>
                </a:solidFill>
              </a:rPr>
              <a:t>times (</a:t>
            </a:r>
            <a:r>
              <a:rPr lang="en-US" dirty="0" err="1">
                <a:solidFill>
                  <a:srgbClr val="C0504D"/>
                </a:solidFill>
              </a:rPr>
              <a:t>exp</a:t>
            </a:r>
            <a:r>
              <a:rPr lang="en-US" dirty="0" smtClean="0">
                <a:solidFill>
                  <a:srgbClr val="C0504D"/>
                </a:solidFill>
              </a:rPr>
              <a:t>[</a:t>
            </a:r>
            <a:r>
              <a:rPr lang="en-US" dirty="0">
                <a:solidFill>
                  <a:srgbClr val="C0504D"/>
                </a:solidFill>
              </a:rPr>
              <a:t>1</a:t>
            </a:r>
            <a:r>
              <a:rPr lang="en-US" dirty="0" smtClean="0">
                <a:solidFill>
                  <a:srgbClr val="C0504D"/>
                </a:solidFill>
              </a:rPr>
              <a:t>.91</a:t>
            </a:r>
            <a:r>
              <a:rPr lang="en-US" dirty="0">
                <a:solidFill>
                  <a:srgbClr val="C0504D"/>
                </a:solidFill>
              </a:rPr>
              <a:t>]) times the odds of </a:t>
            </a:r>
            <a:r>
              <a:rPr lang="en-US" dirty="0" smtClean="0">
                <a:solidFill>
                  <a:srgbClr val="C0504D"/>
                </a:solidFill>
              </a:rPr>
              <a:t>adding/keeping </a:t>
            </a:r>
            <a:r>
              <a:rPr lang="en-US" dirty="0">
                <a:solidFill>
                  <a:srgbClr val="C0504D"/>
                </a:solidFill>
              </a:rPr>
              <a:t>a </a:t>
            </a:r>
            <a:r>
              <a:rPr lang="en-US" dirty="0" smtClean="0">
                <a:solidFill>
                  <a:srgbClr val="C0504D"/>
                </a:solidFill>
              </a:rPr>
              <a:t>non-reciprocated tie</a:t>
            </a:r>
            <a:r>
              <a:rPr lang="en-US" dirty="0">
                <a:solidFill>
                  <a:srgbClr val="C0504D"/>
                </a:solidFill>
              </a:rPr>
              <a:t>, a</a:t>
            </a:r>
            <a:r>
              <a:rPr lang="en-US" i="1" dirty="0">
                <a:solidFill>
                  <a:srgbClr val="C0504D"/>
                </a:solidFill>
              </a:rPr>
              <a:t>ll else being </a:t>
            </a:r>
            <a:r>
              <a:rPr lang="en-US" i="1" dirty="0" smtClean="0">
                <a:solidFill>
                  <a:srgbClr val="C0504D"/>
                </a:solidFill>
              </a:rPr>
              <a:t>equal</a:t>
            </a:r>
            <a:endParaRPr lang="en-US" dirty="0">
              <a:solidFill>
                <a:srgbClr val="C0504D"/>
              </a:solidFill>
            </a:endParaRPr>
          </a:p>
        </p:txBody>
      </p:sp>
      <p:pic>
        <p:nvPicPr>
          <p:cNvPr id="4" name="Picture 3" descr="Screen Shot 2016-05-17 at 4.16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4402789"/>
            <a:ext cx="3251200" cy="520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77702" y="3923409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>
                <a:latin typeface="Monaco"/>
                <a:cs typeface="Monaco"/>
              </a:rPr>
              <a:t>recip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1835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ea typeface="ＭＳ Ｐゴシック" pitchFamily="1" charset="-128"/>
              </a:rPr>
              <a:t>Smoking-Related Popularity</a:t>
            </a:r>
          </a:p>
        </p:txBody>
      </p:sp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1066800" y="2140802"/>
            <a:ext cx="1676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Popularity leads to smoking</a:t>
            </a:r>
          </a:p>
        </p:txBody>
      </p:sp>
      <p:sp>
        <p:nvSpPr>
          <p:cNvPr id="13318" name="TextBox 7"/>
          <p:cNvSpPr txBox="1">
            <a:spLocks noChangeArrowheads="1"/>
          </p:cNvSpPr>
          <p:nvPr/>
        </p:nvSpPr>
        <p:spPr bwMode="auto">
          <a:xfrm>
            <a:off x="1066800" y="3491419"/>
            <a:ext cx="1676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i="1" dirty="0" smtClean="0"/>
              <a:t>or </a:t>
            </a:r>
          </a:p>
          <a:p>
            <a:pPr algn="ctr" eaLnBrk="1" hangingPunct="1"/>
            <a:endParaRPr lang="en-US" altLang="en-US" dirty="0"/>
          </a:p>
          <a:p>
            <a:pPr algn="ctr" eaLnBrk="1" hangingPunct="1"/>
            <a:r>
              <a:rPr lang="en-US" altLang="en-US" sz="2400" dirty="0" smtClean="0"/>
              <a:t>Smoking </a:t>
            </a:r>
            <a:r>
              <a:rPr lang="en-US" altLang="en-US" sz="2400" dirty="0"/>
              <a:t>enhances popularity</a:t>
            </a:r>
          </a:p>
        </p:txBody>
      </p:sp>
      <p:sp>
        <p:nvSpPr>
          <p:cNvPr id="35" name="TextBox 6"/>
          <p:cNvSpPr txBox="1">
            <a:spLocks noChangeArrowheads="1"/>
          </p:cNvSpPr>
          <p:nvPr/>
        </p:nvSpPr>
        <p:spPr bwMode="auto">
          <a:xfrm>
            <a:off x="6198532" y="2510135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t</a:t>
            </a:r>
            <a:r>
              <a:rPr lang="en-US" altLang="en-US" sz="2400" dirty="0" smtClean="0"/>
              <a:t>ime </a:t>
            </a:r>
            <a:r>
              <a:rPr lang="en-US" altLang="en-US" sz="2400" i="1" dirty="0" smtClean="0"/>
              <a:t>t</a:t>
            </a:r>
            <a:endParaRPr lang="en-US" altLang="en-US" sz="2400" i="1" dirty="0"/>
          </a:p>
        </p:txBody>
      </p:sp>
      <p:sp>
        <p:nvSpPr>
          <p:cNvPr id="36" name="TextBox 6"/>
          <p:cNvSpPr txBox="1">
            <a:spLocks noChangeArrowheads="1"/>
          </p:cNvSpPr>
          <p:nvPr/>
        </p:nvSpPr>
        <p:spPr bwMode="auto">
          <a:xfrm>
            <a:off x="3683932" y="1524000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t</a:t>
            </a:r>
            <a:r>
              <a:rPr lang="en-US" altLang="en-US" sz="2400" dirty="0" smtClean="0"/>
              <a:t>ime </a:t>
            </a:r>
            <a:r>
              <a:rPr lang="en-US" altLang="en-US" sz="2400" i="1" dirty="0" smtClean="0"/>
              <a:t>t</a:t>
            </a:r>
            <a:r>
              <a:rPr lang="en-US" altLang="en-US" sz="2400" dirty="0" smtClean="0"/>
              <a:t>-1</a:t>
            </a:r>
            <a:endParaRPr lang="en-US" alt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6408759" y="3200398"/>
            <a:ext cx="1211241" cy="974430"/>
            <a:chOff x="6408759" y="3441053"/>
            <a:chExt cx="1211241" cy="974430"/>
          </a:xfrm>
        </p:grpSpPr>
        <p:cxnSp>
          <p:nvCxnSpPr>
            <p:cNvPr id="29" name="Line 31"/>
            <p:cNvCxnSpPr>
              <a:cxnSpLocks noChangeShapeType="1"/>
            </p:cNvCxnSpPr>
            <p:nvPr/>
          </p:nvCxnSpPr>
          <p:spPr bwMode="auto">
            <a:xfrm flipH="1">
              <a:off x="6781448" y="3671400"/>
              <a:ext cx="457552" cy="4529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" name="Group 3"/>
            <p:cNvGrpSpPr/>
            <p:nvPr/>
          </p:nvGrpSpPr>
          <p:grpSpPr>
            <a:xfrm>
              <a:off x="6408759" y="3441053"/>
              <a:ext cx="1211241" cy="974430"/>
              <a:chOff x="6408759" y="3441053"/>
              <a:chExt cx="1211241" cy="97443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408759" y="3441054"/>
                <a:ext cx="1211241" cy="974429"/>
                <a:chOff x="6553200" y="3124199"/>
                <a:chExt cx="1211241" cy="974429"/>
              </a:xfrm>
            </p:grpSpPr>
            <p:grpSp>
              <p:nvGrpSpPr>
                <p:cNvPr id="3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6553200" y="3217406"/>
                  <a:ext cx="1211241" cy="881222"/>
                  <a:chOff x="6553200" y="2133600"/>
                  <a:chExt cx="990600" cy="720435"/>
                </a:xfrm>
              </p:grpSpPr>
              <p:sp>
                <p:nvSpPr>
                  <p:cNvPr id="13337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6553200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 smtClean="0"/>
                      <a:t>C</a:t>
                    </a:r>
                    <a:endParaRPr lang="en-US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2">
                          <a:tint val="85000"/>
                          <a:satMod val="155000"/>
                        </a:scheme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338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7356501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 smtClean="0"/>
                      <a:t>D</a:t>
                    </a:r>
                    <a:endParaRPr lang="en-US" altLang="en-US" dirty="0"/>
                  </a:p>
                </p:txBody>
              </p:sp>
              <p:cxnSp>
                <p:nvCxnSpPr>
                  <p:cNvPr id="13339" name="Line 31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6858000" y="2133600"/>
                    <a:ext cx="357466" cy="158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lg" len="lg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7" name="Oval 118"/>
                <p:cNvSpPr>
                  <a:spLocks noChangeArrowheads="1"/>
                </p:cNvSpPr>
                <p:nvPr/>
              </p:nvSpPr>
              <p:spPr bwMode="auto">
                <a:xfrm>
                  <a:off x="7535423" y="3124199"/>
                  <a:ext cx="229017" cy="22877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 smtClean="0">
                      <a:solidFill>
                        <a:schemeClr val="bg1"/>
                      </a:solidFill>
                    </a:rPr>
                    <a:t>B</a:t>
                  </a:r>
                  <a:endParaRPr lang="en-US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" name="Oval 118"/>
              <p:cNvSpPr>
                <a:spLocks noChangeArrowheads="1"/>
              </p:cNvSpPr>
              <p:nvPr/>
            </p:nvSpPr>
            <p:spPr bwMode="auto">
              <a:xfrm>
                <a:off x="6408759" y="3441053"/>
                <a:ext cx="229017" cy="228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3916511" y="2253752"/>
            <a:ext cx="1211241" cy="974430"/>
            <a:chOff x="6408759" y="3441053"/>
            <a:chExt cx="1211241" cy="974430"/>
          </a:xfrm>
        </p:grpSpPr>
        <p:cxnSp>
          <p:nvCxnSpPr>
            <p:cNvPr id="69" name="Line 31"/>
            <p:cNvCxnSpPr>
              <a:cxnSpLocks noChangeShapeType="1"/>
            </p:cNvCxnSpPr>
            <p:nvPr/>
          </p:nvCxnSpPr>
          <p:spPr bwMode="auto">
            <a:xfrm flipH="1">
              <a:off x="6781448" y="3671400"/>
              <a:ext cx="457552" cy="4529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0" name="Group 69"/>
            <p:cNvGrpSpPr/>
            <p:nvPr/>
          </p:nvGrpSpPr>
          <p:grpSpPr>
            <a:xfrm>
              <a:off x="6408759" y="3441053"/>
              <a:ext cx="1211241" cy="974430"/>
              <a:chOff x="6408759" y="3441053"/>
              <a:chExt cx="1211241" cy="97443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6408759" y="3441054"/>
                <a:ext cx="1211241" cy="974429"/>
                <a:chOff x="6553200" y="3124199"/>
                <a:chExt cx="1211241" cy="974429"/>
              </a:xfrm>
            </p:grpSpPr>
            <p:grpSp>
              <p:nvGrpSpPr>
                <p:cNvPr id="73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6553200" y="3217406"/>
                  <a:ext cx="1211241" cy="881222"/>
                  <a:chOff x="6553200" y="2133600"/>
                  <a:chExt cx="990600" cy="720435"/>
                </a:xfrm>
              </p:grpSpPr>
              <p:sp>
                <p:nvSpPr>
                  <p:cNvPr id="75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6553200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 smtClean="0"/>
                      <a:t>C</a:t>
                    </a:r>
                    <a:endParaRPr lang="en-US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2">
                          <a:tint val="85000"/>
                          <a:satMod val="155000"/>
                        </a:scheme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7356501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 smtClean="0"/>
                      <a:t>D</a:t>
                    </a:r>
                    <a:endParaRPr lang="en-US" altLang="en-US" dirty="0"/>
                  </a:p>
                </p:txBody>
              </p:sp>
              <p:cxnSp>
                <p:nvCxnSpPr>
                  <p:cNvPr id="77" name="Line 31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6858000" y="2133600"/>
                    <a:ext cx="357466" cy="158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lg" len="lg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74" name="Oval 118"/>
                <p:cNvSpPr>
                  <a:spLocks noChangeArrowheads="1"/>
                </p:cNvSpPr>
                <p:nvPr/>
              </p:nvSpPr>
              <p:spPr bwMode="auto">
                <a:xfrm>
                  <a:off x="7535423" y="3124199"/>
                  <a:ext cx="229017" cy="228777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 smtClean="0"/>
                    <a:t>B</a:t>
                  </a:r>
                  <a:endParaRPr lang="en-US" altLang="en-US" dirty="0"/>
                </a:p>
              </p:txBody>
            </p:sp>
          </p:grpSp>
          <p:sp>
            <p:nvSpPr>
              <p:cNvPr id="72" name="Oval 118"/>
              <p:cNvSpPr>
                <a:spLocks noChangeArrowheads="1"/>
              </p:cNvSpPr>
              <p:nvPr/>
            </p:nvSpPr>
            <p:spPr bwMode="auto">
              <a:xfrm>
                <a:off x="6408759" y="3441053"/>
                <a:ext cx="229017" cy="228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3902123" y="4195116"/>
            <a:ext cx="1211241" cy="974430"/>
            <a:chOff x="6408759" y="3441053"/>
            <a:chExt cx="1211241" cy="974430"/>
          </a:xfrm>
        </p:grpSpPr>
        <p:grpSp>
          <p:nvGrpSpPr>
            <p:cNvPr id="82" name="Group 81"/>
            <p:cNvGrpSpPr/>
            <p:nvPr/>
          </p:nvGrpSpPr>
          <p:grpSpPr>
            <a:xfrm>
              <a:off x="6408759" y="3441054"/>
              <a:ext cx="1211241" cy="974429"/>
              <a:chOff x="6553200" y="3124199"/>
              <a:chExt cx="1211241" cy="974429"/>
            </a:xfrm>
          </p:grpSpPr>
          <p:grpSp>
            <p:nvGrpSpPr>
              <p:cNvPr id="84" name="Group 40"/>
              <p:cNvGrpSpPr>
                <a:grpSpLocks noChangeAspect="1"/>
              </p:cNvGrpSpPr>
              <p:nvPr/>
            </p:nvGrpSpPr>
            <p:grpSpPr bwMode="auto">
              <a:xfrm>
                <a:off x="6553200" y="3217406"/>
                <a:ext cx="1211241" cy="881222"/>
                <a:chOff x="6553200" y="2133600"/>
                <a:chExt cx="990600" cy="720435"/>
              </a:xfrm>
            </p:grpSpPr>
            <p:sp>
              <p:nvSpPr>
                <p:cNvPr id="86" name="Oval 120"/>
                <p:cNvSpPr>
                  <a:spLocks noChangeArrowheads="1"/>
                </p:cNvSpPr>
                <p:nvPr/>
              </p:nvSpPr>
              <p:spPr bwMode="auto">
                <a:xfrm>
                  <a:off x="6553200" y="2667000"/>
                  <a:ext cx="187299" cy="18703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 smtClean="0"/>
                    <a:t>C</a:t>
                  </a:r>
                  <a:endParaRPr lang="en-US" altLang="en-U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Oval 121"/>
                <p:cNvSpPr>
                  <a:spLocks noChangeArrowheads="1"/>
                </p:cNvSpPr>
                <p:nvPr/>
              </p:nvSpPr>
              <p:spPr bwMode="auto">
                <a:xfrm>
                  <a:off x="7356501" y="2667000"/>
                  <a:ext cx="187299" cy="18703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 smtClean="0"/>
                    <a:t>D</a:t>
                  </a:r>
                  <a:endParaRPr lang="en-US" altLang="en-US" dirty="0"/>
                </a:p>
              </p:txBody>
            </p:sp>
            <p:cxnSp>
              <p:nvCxnSpPr>
                <p:cNvPr id="88" name="Line 31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6858000" y="2133600"/>
                  <a:ext cx="357466" cy="158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" name="Line 31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6858000" y="2741611"/>
                  <a:ext cx="357466" cy="158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85" name="Oval 118"/>
              <p:cNvSpPr>
                <a:spLocks noChangeArrowheads="1"/>
              </p:cNvSpPr>
              <p:nvPr/>
            </p:nvSpPr>
            <p:spPr bwMode="auto">
              <a:xfrm>
                <a:off x="7535423" y="3124199"/>
                <a:ext cx="229017" cy="22877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>
                    <a:solidFill>
                      <a:schemeClr val="bg1"/>
                    </a:solidFill>
                  </a:rPr>
                  <a:t>B</a:t>
                </a:r>
                <a:endParaRPr lang="en-US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3" name="Oval 118"/>
            <p:cNvSpPr>
              <a:spLocks noChangeArrowheads="1"/>
            </p:cNvSpPr>
            <p:nvPr/>
          </p:nvSpPr>
          <p:spPr bwMode="auto">
            <a:xfrm>
              <a:off x="6408759" y="3441053"/>
              <a:ext cx="229017" cy="2287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1pPr>
              <a:lvl2pPr marL="37931725" indent="-37474525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2pPr>
              <a:lvl3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3pPr>
              <a:lvl4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4pPr>
              <a:lvl5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9pPr>
            </a:lstStyle>
            <a:p>
              <a:pPr eaLnBrk="1" hangingPunct="1"/>
              <a:r>
                <a:rPr lang="en-US" altLang="en-US" dirty="0" smtClean="0"/>
                <a:t>A</a:t>
              </a:r>
              <a:endParaRPr lang="en-US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9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995438"/>
              </p:ext>
            </p:extLst>
          </p:nvPr>
        </p:nvGraphicFramePr>
        <p:xfrm>
          <a:off x="304800" y="304800"/>
          <a:ext cx="3511415" cy="61341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/>
                <a:gridCol w="568140"/>
                <a:gridCol w="426105"/>
                <a:gridCol w="520793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</a:t>
            </a:r>
            <a:r>
              <a:rPr lang="en-US" sz="1200" dirty="0"/>
              <a:t>Schaefer, </a:t>
            </a:r>
            <a:r>
              <a:rPr lang="en-US" sz="1200" dirty="0" smtClean="0"/>
              <a:t>D.R</a:t>
            </a:r>
            <a:r>
              <a:rPr lang="en-US" sz="1200" dirty="0"/>
              <a:t>. </a:t>
            </a:r>
            <a:r>
              <a:rPr lang="en-US" sz="1200" dirty="0" smtClean="0"/>
              <a:t>S.A</a:t>
            </a:r>
            <a:r>
              <a:rPr lang="en-US" sz="1200" dirty="0"/>
              <a:t>. Haas, and </a:t>
            </a:r>
            <a:r>
              <a:rPr lang="en-US" sz="1200" dirty="0" smtClean="0"/>
              <a:t>N. Bishop. </a:t>
            </a:r>
            <a:r>
              <a:rPr lang="en-US" sz="1200" dirty="0"/>
              <a:t>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40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400" y="1984560"/>
            <a:ext cx="3276600" cy="1873542"/>
          </a:xfrm>
          <a:prstGeom prst="borderCallout1">
            <a:avLst>
              <a:gd name="adj1" fmla="val 47322"/>
              <a:gd name="adj2" fmla="val -271"/>
              <a:gd name="adj3" fmla="val -29404"/>
              <a:gd name="adj4" fmla="val -3895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0504D"/>
                </a:solidFill>
              </a:rPr>
              <a:t>Transitive triplets</a:t>
            </a:r>
            <a:r>
              <a:rPr lang="en-US" dirty="0" smtClean="0">
                <a:solidFill>
                  <a:srgbClr val="C0504D"/>
                </a:solidFill>
              </a:rPr>
              <a:t>: Ties that create more transitive triads have a greater likelihood.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C0504D"/>
                </a:solidFill>
              </a:rPr>
              <a:t>Should also test interaction with reciprocity (usually negative)</a:t>
            </a:r>
            <a:endParaRPr lang="en-US" dirty="0">
              <a:solidFill>
                <a:srgbClr val="C0504D"/>
              </a:solidFill>
            </a:endParaRPr>
          </a:p>
        </p:txBody>
      </p:sp>
      <p:pic>
        <p:nvPicPr>
          <p:cNvPr id="4" name="Picture 3" descr="Screen Shot 2016-05-17 at 4.16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94" y="4627453"/>
            <a:ext cx="4013200" cy="54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83823" y="4100269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>
                <a:latin typeface="Monaco"/>
                <a:cs typeface="Monaco"/>
              </a:rPr>
              <a:t>transTrip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066223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21467"/>
              </p:ext>
            </p:extLst>
          </p:nvPr>
        </p:nvGraphicFramePr>
        <p:xfrm>
          <a:off x="304800" y="304800"/>
          <a:ext cx="3511415" cy="61341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/>
                <a:gridCol w="568140"/>
                <a:gridCol w="426105"/>
                <a:gridCol w="520793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C0504D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</a:t>
            </a:r>
            <a:r>
              <a:rPr lang="en-US" sz="1200" dirty="0"/>
              <a:t>Schaefer, </a:t>
            </a:r>
            <a:r>
              <a:rPr lang="en-US" sz="1200" dirty="0" smtClean="0"/>
              <a:t>D.R</a:t>
            </a:r>
            <a:r>
              <a:rPr lang="en-US" sz="1200" dirty="0"/>
              <a:t>. </a:t>
            </a:r>
            <a:r>
              <a:rPr lang="en-US" sz="1200" dirty="0" smtClean="0"/>
              <a:t>S.A</a:t>
            </a:r>
            <a:r>
              <a:rPr lang="en-US" sz="1200" dirty="0"/>
              <a:t>. Haas, and </a:t>
            </a:r>
            <a:r>
              <a:rPr lang="en-US" sz="1200" dirty="0" smtClean="0"/>
              <a:t>N. Bishop. </a:t>
            </a:r>
            <a:r>
              <a:rPr lang="en-US" sz="1200" dirty="0"/>
              <a:t>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41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400" y="2080416"/>
            <a:ext cx="3276600" cy="1286429"/>
          </a:xfrm>
          <a:prstGeom prst="borderCallout1">
            <a:avLst>
              <a:gd name="adj1" fmla="val 47322"/>
              <a:gd name="adj2" fmla="val -271"/>
              <a:gd name="adj3" fmla="val -29404"/>
              <a:gd name="adj4" fmla="val -3895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solidFill>
                  <a:srgbClr val="C0504D"/>
                </a:solidFill>
              </a:rPr>
              <a:t>Indegree</a:t>
            </a:r>
            <a:r>
              <a:rPr lang="en-US" b="1" dirty="0" smtClean="0">
                <a:solidFill>
                  <a:srgbClr val="C0504D"/>
                </a:solidFill>
              </a:rPr>
              <a:t> Popularity</a:t>
            </a:r>
            <a:r>
              <a:rPr lang="en-US" dirty="0" smtClean="0">
                <a:solidFill>
                  <a:srgbClr val="C0504D"/>
                </a:solidFill>
              </a:rPr>
              <a:t>: Actors with more incoming ties have a greater likelihood of receiving future ties</a:t>
            </a:r>
          </a:p>
        </p:txBody>
      </p:sp>
      <p:pic>
        <p:nvPicPr>
          <p:cNvPr id="4" name="Picture 3" descr="Screen Shot 2016-05-17 at 4.23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0" y="4244760"/>
            <a:ext cx="3327400" cy="520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9781" y="3787243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>
                <a:latin typeface="Monaco"/>
                <a:cs typeface="Monaco"/>
              </a:rPr>
              <a:t>inPop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102892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779"/>
              </p:ext>
            </p:extLst>
          </p:nvPr>
        </p:nvGraphicFramePr>
        <p:xfrm>
          <a:off x="304800" y="304800"/>
          <a:ext cx="3511415" cy="61341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/>
                <a:gridCol w="568140"/>
                <a:gridCol w="426105"/>
                <a:gridCol w="520793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rgbClr val="C0504D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 smtClean="0">
                          <a:solidFill>
                            <a:srgbClr val="C0504D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</a:t>
            </a:r>
            <a:r>
              <a:rPr lang="en-US" sz="1200" dirty="0"/>
              <a:t>Schaefer, </a:t>
            </a:r>
            <a:r>
              <a:rPr lang="en-US" sz="1200" dirty="0" smtClean="0"/>
              <a:t>D.R</a:t>
            </a:r>
            <a:r>
              <a:rPr lang="en-US" sz="1200" dirty="0"/>
              <a:t>. </a:t>
            </a:r>
            <a:r>
              <a:rPr lang="en-US" sz="1200" dirty="0" smtClean="0"/>
              <a:t>S.A</a:t>
            </a:r>
            <a:r>
              <a:rPr lang="en-US" sz="1200" dirty="0"/>
              <a:t>. Haas, and </a:t>
            </a:r>
            <a:r>
              <a:rPr lang="en-US" sz="1200" dirty="0" smtClean="0"/>
              <a:t>N. Bishop. </a:t>
            </a:r>
            <a:r>
              <a:rPr lang="en-US" sz="1200" dirty="0"/>
              <a:t>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42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400" y="2296092"/>
            <a:ext cx="3276600" cy="1226521"/>
          </a:xfrm>
          <a:prstGeom prst="borderCallout1">
            <a:avLst>
              <a:gd name="adj1" fmla="val 47322"/>
              <a:gd name="adj2" fmla="val -271"/>
              <a:gd name="adj3" fmla="val -29404"/>
              <a:gd name="adj4" fmla="val -3895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0504D"/>
                </a:solidFill>
              </a:rPr>
              <a:t>Dyadic Covariate</a:t>
            </a:r>
            <a:r>
              <a:rPr lang="en-US" dirty="0" smtClean="0">
                <a:solidFill>
                  <a:srgbClr val="C0504D"/>
                </a:solidFill>
              </a:rPr>
              <a:t>: Actors who share an extracurricular activity (coded 1) are more likely to have a friendship tie</a:t>
            </a:r>
          </a:p>
        </p:txBody>
      </p:sp>
      <p:pic>
        <p:nvPicPr>
          <p:cNvPr id="4" name="Picture 3" descr="Screen Shot 2016-05-17 at 4.2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62" y="4291249"/>
            <a:ext cx="4305300" cy="571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90335" y="373828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Monaco"/>
                <a:cs typeface="Monaco"/>
              </a:rPr>
              <a:t>X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55154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95572"/>
              </p:ext>
            </p:extLst>
          </p:nvPr>
        </p:nvGraphicFramePr>
        <p:xfrm>
          <a:off x="304800" y="304800"/>
          <a:ext cx="3511415" cy="61341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/>
                <a:gridCol w="568140"/>
                <a:gridCol w="426105"/>
                <a:gridCol w="520793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4F81BD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rgbClr val="4F81B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4F81BD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rgbClr val="4F81B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4F81BD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rgbClr val="4F81B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4F81BD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4F81B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Female ego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 ego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.15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.08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.02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Line Callout 1 10"/>
          <p:cNvSpPr/>
          <p:nvPr/>
        </p:nvSpPr>
        <p:spPr>
          <a:xfrm>
            <a:off x="5105400" y="3616396"/>
            <a:ext cx="3276600" cy="2057400"/>
          </a:xfrm>
          <a:prstGeom prst="borderCallout1">
            <a:avLst>
              <a:gd name="adj1" fmla="val 47322"/>
              <a:gd name="adj2" fmla="val -271"/>
              <a:gd name="adj3" fmla="val 35575"/>
              <a:gd name="adj4" fmla="val -35876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2"/>
                </a:solidFill>
              </a:rPr>
              <a:t>Ties driven by similarity on: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Gender (could use “same” effect)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Age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Alcohol use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GPA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Females less </a:t>
            </a:r>
            <a:r>
              <a:rPr lang="en-US" dirty="0">
                <a:solidFill>
                  <a:schemeClr val="accent1"/>
                </a:solidFill>
              </a:rPr>
              <a:t>attractive as friends </a:t>
            </a:r>
            <a:r>
              <a:rPr lang="en-US" dirty="0" smtClean="0">
                <a:solidFill>
                  <a:schemeClr val="accent1"/>
                </a:solidFill>
              </a:rPr>
              <a:t>than males.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794760" y="2798064"/>
            <a:ext cx="152400" cy="3124200"/>
          </a:xfrm>
          <a:prstGeom prst="righ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pic>
        <p:nvPicPr>
          <p:cNvPr id="14" name="Picture 13" descr="Screen Shot 2016-05-17 at 4.2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30" y="1715175"/>
            <a:ext cx="3073400" cy="635000"/>
          </a:xfrm>
          <a:prstGeom prst="rect">
            <a:avLst/>
          </a:prstGeom>
        </p:spPr>
      </p:pic>
      <p:pic>
        <p:nvPicPr>
          <p:cNvPr id="15" name="Picture 14" descr="Screen Shot 2016-05-17 at 4.26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30" y="515228"/>
            <a:ext cx="2565400" cy="571500"/>
          </a:xfrm>
          <a:prstGeom prst="rect">
            <a:avLst/>
          </a:prstGeom>
        </p:spPr>
      </p:pic>
      <p:pic>
        <p:nvPicPr>
          <p:cNvPr id="16" name="Picture 15" descr="Screen Shot 2016-05-17 at 4.27.0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48" y="2798064"/>
            <a:ext cx="4902200" cy="584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01663" y="1345843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>
                <a:latin typeface="Monaco"/>
                <a:cs typeface="Monaco"/>
              </a:rPr>
              <a:t>altX</a:t>
            </a:r>
            <a:endParaRPr lang="en-US" u="sng" dirty="0">
              <a:latin typeface="Monaco"/>
              <a:cs typeface="Monac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1663" y="120134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>
                <a:latin typeface="Monaco"/>
                <a:cs typeface="Monaco"/>
              </a:rPr>
              <a:t>egoX</a:t>
            </a:r>
            <a:endParaRPr lang="en-US" u="sng" dirty="0">
              <a:latin typeface="Monaco"/>
              <a:cs typeface="Monac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1663" y="2519279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>
                <a:latin typeface="Monaco"/>
                <a:cs typeface="Monaco"/>
              </a:rPr>
              <a:t>simX</a:t>
            </a:r>
            <a:endParaRPr lang="en-US" u="sng" dirty="0">
              <a:latin typeface="Monaco"/>
              <a:cs typeface="Monaco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872167"/>
              </p:ext>
            </p:extLst>
          </p:nvPr>
        </p:nvGraphicFramePr>
        <p:xfrm>
          <a:off x="304800" y="304800"/>
          <a:ext cx="3511415" cy="61341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/>
                <a:gridCol w="568140"/>
                <a:gridCol w="426105"/>
                <a:gridCol w="520793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Reciprocity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1.91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Transitive triplets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.52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.29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Smoke similarity</a:t>
                      </a:r>
                      <a:endParaRPr lang="en-US" sz="14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Smoke alter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105400" y="812800"/>
            <a:ext cx="3276600" cy="1219200"/>
          </a:xfrm>
          <a:prstGeom prst="borderCallout1">
            <a:avLst>
              <a:gd name="adj1" fmla="val 47322"/>
              <a:gd name="adj2" fmla="val -271"/>
              <a:gd name="adj3" fmla="val 121745"/>
              <a:gd name="adj4" fmla="val -3330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Ties driven by similarity on smoking behavior.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Smokers more attractive as friends than non-smokers.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3810000" y="2103120"/>
            <a:ext cx="152400" cy="411480"/>
          </a:xfrm>
          <a:prstGeom prst="righ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0409"/>
              </p:ext>
            </p:extLst>
          </p:nvPr>
        </p:nvGraphicFramePr>
        <p:xfrm>
          <a:off x="4541520" y="3971343"/>
          <a:ext cx="3947160" cy="1339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/>
                <a:gridCol w="1280160"/>
                <a:gridCol w="1104900"/>
                <a:gridCol w="11049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Alter</a:t>
                      </a:r>
                      <a:endParaRPr lang="en-US" sz="18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Nonsmoker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4805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Ego</a:t>
                      </a:r>
                      <a:endParaRPr lang="en-US" sz="18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Nonsmoker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.25</a:t>
                      </a:r>
                      <a:endParaRPr lang="en-US" sz="18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-.19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805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-.51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.41</a:t>
                      </a:r>
                      <a:endParaRPr lang="en-US" sz="18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41520" y="2217016"/>
            <a:ext cx="394716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Similarity is an “interaction” between ego and alter, thus interpretation requires considering the </a:t>
            </a:r>
            <a:r>
              <a:rPr lang="en-US" b="1" dirty="0" smtClean="0"/>
              <a:t>main effects</a:t>
            </a:r>
          </a:p>
          <a:p>
            <a:endParaRPr lang="en-US" dirty="0"/>
          </a:p>
          <a:p>
            <a:r>
              <a:rPr lang="en-US" dirty="0" smtClean="0"/>
              <a:t>Ego-alter selection: Contributions to network objective function by dyad type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8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itchFamily="1" charset="-128"/>
              </a:rPr>
              <a:t>Odds of Friend Selection</a:t>
            </a:r>
          </a:p>
        </p:txBody>
      </p:sp>
      <p:pic>
        <p:nvPicPr>
          <p:cNvPr id="3074" name="Picture 2" descr="C:\Users\schaef\Documents\AeroFS\Projects\Health &amp; Networks\AJPH submission\Original\Fi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911975" cy="40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9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285264"/>
              </p:ext>
            </p:extLst>
          </p:nvPr>
        </p:nvGraphicFramePr>
        <p:xfrm>
          <a:off x="304799" y="304800"/>
          <a:ext cx="3505201" cy="31897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2844"/>
                <a:gridCol w="567135"/>
                <a:gridCol w="425351"/>
                <a:gridCol w="519871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Smoking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2.06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.26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Linear shape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Quadratic shape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1.17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Age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Parent Smoking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.01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Delinquency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Alcohol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Average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2.89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In-degree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In-degree squared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46</a:t>
            </a:fld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5105400" y="582015"/>
            <a:ext cx="3276600" cy="1137920"/>
          </a:xfrm>
          <a:prstGeom prst="borderCallout1">
            <a:avLst>
              <a:gd name="adj1" fmla="val 47322"/>
              <a:gd name="adj2" fmla="val -271"/>
              <a:gd name="adj3" fmla="val 13021"/>
              <a:gd name="adj4" fmla="val -3864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2"/>
                </a:solidFill>
              </a:rPr>
              <a:t>Rate</a:t>
            </a:r>
            <a:r>
              <a:rPr lang="en-US" dirty="0" smtClean="0">
                <a:solidFill>
                  <a:schemeClr val="accent2"/>
                </a:solidFill>
              </a:rPr>
              <a:t>: Students have around 2 chances on average (micro steps) to change their smoking behavior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9" name="Picture 18" descr="Screen Shot 2016-05-17 at 4.33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94" y="2768795"/>
            <a:ext cx="1955800" cy="660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89683" y="2399463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Monaco"/>
                <a:cs typeface="Monaco"/>
              </a:rPr>
              <a:t>Rate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3716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52541"/>
              </p:ext>
            </p:extLst>
          </p:nvPr>
        </p:nvGraphicFramePr>
        <p:xfrm>
          <a:off x="304799" y="304800"/>
          <a:ext cx="3505201" cy="31897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2844"/>
                <a:gridCol w="567135"/>
                <a:gridCol w="425351"/>
                <a:gridCol w="519871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Smoking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2.06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Linear shape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.22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Quadratic shape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1.17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Female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Parent Smoking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.01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Delinquency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-.10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Average similarity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2.89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.91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In-degree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In-degree squared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47</a:t>
            </a:fld>
            <a:endParaRPr lang="en-US"/>
          </a:p>
        </p:txBody>
      </p:sp>
      <p:pic>
        <p:nvPicPr>
          <p:cNvPr id="25" name="Picture 24" descr="Screen Shot 2016-05-17 at 4.29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43" y="1271892"/>
            <a:ext cx="2362200" cy="609600"/>
          </a:xfrm>
          <a:prstGeom prst="rect">
            <a:avLst/>
          </a:prstGeom>
        </p:spPr>
      </p:pic>
      <p:pic>
        <p:nvPicPr>
          <p:cNvPr id="26" name="Picture 25" descr="Screen Shot 2016-05-17 at 4.30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43" y="2872232"/>
            <a:ext cx="2387600" cy="6223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913567" y="745994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Monaco"/>
                <a:cs typeface="Monaco"/>
              </a:rPr>
              <a:t>linear</a:t>
            </a:r>
            <a:endParaRPr lang="en-US" u="sng" dirty="0">
              <a:latin typeface="Monaco"/>
              <a:cs typeface="Monac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52089" y="2399463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Monaco"/>
                <a:cs typeface="Monaco"/>
              </a:rPr>
              <a:t>quad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1832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14125"/>
              </p:ext>
            </p:extLst>
          </p:nvPr>
        </p:nvGraphicFramePr>
        <p:xfrm>
          <a:off x="304799" y="304800"/>
          <a:ext cx="3505201" cy="31897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2844"/>
                <a:gridCol w="567135"/>
                <a:gridCol w="425351"/>
                <a:gridCol w="519871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Smoking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2.06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Linear shape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.22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Quadratic shape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1.17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Female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Parent Smoking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.01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Delinquency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.44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Alcohol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-.10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GPA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Average similarity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2.89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.91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In-degree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In-degree squared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72399"/>
              </p:ext>
            </p:extLst>
          </p:nvPr>
        </p:nvGraphicFramePr>
        <p:xfrm>
          <a:off x="4325388" y="560070"/>
          <a:ext cx="456526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115"/>
                <a:gridCol w="1119278"/>
                <a:gridCol w="886956"/>
                <a:gridCol w="886956"/>
                <a:gridCol w="886956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Smoking (</a:t>
                      </a:r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+mn-cs"/>
                        </a:rPr>
                        <a:t>,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+mn-cs"/>
                        </a:rPr>
                        <a:t> M=.9)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C0504D"/>
                          </a:solidFill>
                          <a:effectLst/>
                          <a:latin typeface="+mn-lt"/>
                        </a:rPr>
                        <a:t>Linear</a:t>
                      </a:r>
                      <a:r>
                        <a:rPr lang="en-US" sz="1800" b="0" i="0" u="none" strike="noStrike" baseline="0" dirty="0" smtClean="0">
                          <a:solidFill>
                            <a:srgbClr val="C0504D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C0504D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Quad 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accent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Centered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C0504D"/>
                          </a:solidFill>
                          <a:effectLst/>
                          <a:latin typeface="Calibri"/>
                        </a:rPr>
                        <a:t>b = -</a:t>
                      </a:r>
                      <a:r>
                        <a:rPr lang="en-US" sz="1800" b="0" i="0" u="none" strike="noStrike" dirty="0">
                          <a:solidFill>
                            <a:srgbClr val="C0504D"/>
                          </a:solidFill>
                          <a:effectLst/>
                          <a:latin typeface="Calibri"/>
                        </a:rPr>
                        <a:t>.11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b = 1.17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Sum</a:t>
                      </a:r>
                      <a:endParaRPr lang="en-US" sz="1800" b="1" i="0" u="none" strike="noStrike" dirty="0">
                        <a:solidFill>
                          <a:schemeClr val="accent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-.90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.099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Calibri"/>
                        </a:rPr>
                        <a:t>1.047</a:t>
                      </a:r>
                      <a:endParaRPr lang="en-US" sz="1800" b="1" i="0" u="none" strike="noStrike" dirty="0">
                        <a:solidFill>
                          <a:schemeClr val="accent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.10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-.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4"/>
                          </a:solidFill>
                          <a:effectLst/>
                          <a:latin typeface="Calibri"/>
                        </a:rPr>
                        <a:t>.</a:t>
                      </a:r>
                      <a:r>
                        <a:rPr lang="en-US" sz="18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Calibri"/>
                        </a:rPr>
                        <a:t>001</a:t>
                      </a:r>
                      <a:endParaRPr lang="en-US" sz="1800" b="1" i="0" u="none" strike="noStrike" dirty="0">
                        <a:solidFill>
                          <a:schemeClr val="accent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-.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Calibri"/>
                        </a:rPr>
                        <a:t>1.295</a:t>
                      </a:r>
                      <a:endParaRPr lang="en-US" sz="1800" b="1" i="0" u="none" strike="noStrike" dirty="0">
                        <a:solidFill>
                          <a:schemeClr val="accent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972471" y="5218174"/>
            <a:ext cx="152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Smoking Level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363652" y="390601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Summed Effects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7037" y="4181598"/>
            <a:ext cx="3440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combination, the linear and quad effects represent the U-shaped smoking distribution.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Kids either don’t smoke or smoke 12+ days/month.</a:t>
            </a:r>
            <a:endParaRPr lang="en-US" dirty="0"/>
          </a:p>
        </p:txBody>
      </p: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16165"/>
              </p:ext>
            </p:extLst>
          </p:nvPr>
        </p:nvGraphicFramePr>
        <p:xfrm>
          <a:off x="4318649" y="264225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72563" y="13059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31803" y="131798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77977" y="16818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37217" y="169382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7977" y="20569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37217" y="2068902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1020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165265"/>
              </p:ext>
            </p:extLst>
          </p:nvPr>
        </p:nvGraphicFramePr>
        <p:xfrm>
          <a:off x="304799" y="304800"/>
          <a:ext cx="3505201" cy="31897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2844"/>
                <a:gridCol w="567135"/>
                <a:gridCol w="425351"/>
                <a:gridCol w="519871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Smoking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2.06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Linear shape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Quadratic shape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1.17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Parent Smoking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.01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Delinquency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.44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Alcohol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Average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2.89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In-degree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In-degree squared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Line Callout 1 9"/>
          <p:cNvSpPr/>
          <p:nvPr/>
        </p:nvSpPr>
        <p:spPr>
          <a:xfrm>
            <a:off x="5105400" y="1376680"/>
            <a:ext cx="3276600" cy="756920"/>
          </a:xfrm>
          <a:prstGeom prst="borderCallout1">
            <a:avLst>
              <a:gd name="adj1" fmla="val 47322"/>
              <a:gd name="adj2" fmla="val -271"/>
              <a:gd name="adj3" fmla="val 102324"/>
              <a:gd name="adj4" fmla="val -3833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0504D"/>
                </a:solidFill>
              </a:rPr>
              <a:t>Ego Covariate</a:t>
            </a:r>
            <a:r>
              <a:rPr lang="en-US" dirty="0" smtClean="0">
                <a:solidFill>
                  <a:srgbClr val="C0504D"/>
                </a:solidFill>
              </a:rPr>
              <a:t>: Delinquency leads to higher levels of smoking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49</a:t>
            </a:fld>
            <a:endParaRPr lang="en-US"/>
          </a:p>
        </p:txBody>
      </p:sp>
      <p:pic>
        <p:nvPicPr>
          <p:cNvPr id="2" name="Picture 1" descr="Screen Shot 2016-05-17 at 4.32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44" y="3006906"/>
            <a:ext cx="2705100" cy="571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5918" y="2555228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>
                <a:latin typeface="Monaco"/>
                <a:cs typeface="Monaco"/>
              </a:rPr>
              <a:t>effFrom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96702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Inferring Network → Behavior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59926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Requires controlling for network </a:t>
            </a:r>
            <a:r>
              <a:rPr lang="en-US" sz="2400" b="1" dirty="0" smtClean="0"/>
              <a:t>selection based on the behavior</a:t>
            </a:r>
            <a:r>
              <a:rPr lang="en-US" sz="2400" dirty="0" smtClean="0"/>
              <a:t> (e.g., popularity, </a:t>
            </a:r>
            <a:r>
              <a:rPr lang="en-US" sz="2400" dirty="0" err="1" smtClean="0"/>
              <a:t>homophilous</a:t>
            </a:r>
            <a:r>
              <a:rPr lang="en-US" sz="2400" dirty="0" smtClean="0"/>
              <a:t> selection)</a:t>
            </a:r>
            <a:endParaRPr lang="en-US" sz="2400" b="1" dirty="0" smtClean="0"/>
          </a:p>
          <a:p>
            <a:r>
              <a:rPr lang="en-US" sz="2400" dirty="0" smtClean="0"/>
              <a:t>In modeling the network, also good to account for</a:t>
            </a:r>
          </a:p>
          <a:p>
            <a:pPr marL="914400" lvl="1" indent="-514350">
              <a:buAutoNum type="arabicPeriod"/>
            </a:pPr>
            <a:r>
              <a:rPr lang="en-US" sz="2400" dirty="0" smtClean="0"/>
              <a:t>Similarity on attributes correlated with the behavior</a:t>
            </a:r>
          </a:p>
          <a:p>
            <a:pPr marL="914400" lvl="1" indent="-514350">
              <a:buAutoNum type="arabicPeriod"/>
            </a:pPr>
            <a:r>
              <a:rPr lang="en-US" sz="2400" dirty="0" smtClean="0"/>
              <a:t>Network processes (e.g., triad closure) that drive network change &amp; can amplify network-behavior patterns (see below)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09960" y="5037817"/>
            <a:ext cx="1211241" cy="974430"/>
            <a:chOff x="6408759" y="3441053"/>
            <a:chExt cx="1211241" cy="974430"/>
          </a:xfrm>
        </p:grpSpPr>
        <p:cxnSp>
          <p:nvCxnSpPr>
            <p:cNvPr id="8" name="Line 31"/>
            <p:cNvCxnSpPr>
              <a:cxnSpLocks noChangeShapeType="1"/>
            </p:cNvCxnSpPr>
            <p:nvPr/>
          </p:nvCxnSpPr>
          <p:spPr bwMode="auto">
            <a:xfrm flipH="1" flipV="1">
              <a:off x="6753226" y="3643178"/>
              <a:ext cx="609534" cy="5153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" name="Group 8"/>
            <p:cNvGrpSpPr/>
            <p:nvPr/>
          </p:nvGrpSpPr>
          <p:grpSpPr>
            <a:xfrm>
              <a:off x="6408759" y="3441053"/>
              <a:ext cx="1211241" cy="974430"/>
              <a:chOff x="6408759" y="3441053"/>
              <a:chExt cx="1211241" cy="97443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408759" y="3441054"/>
                <a:ext cx="1211241" cy="974429"/>
                <a:chOff x="6553200" y="3124199"/>
                <a:chExt cx="1211241" cy="974429"/>
              </a:xfrm>
            </p:grpSpPr>
            <p:grpSp>
              <p:nvGrpSpPr>
                <p:cNvPr id="12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6553200" y="3217406"/>
                  <a:ext cx="1211241" cy="881222"/>
                  <a:chOff x="6553200" y="2133600"/>
                  <a:chExt cx="990600" cy="720435"/>
                </a:xfrm>
              </p:grpSpPr>
              <p:sp>
                <p:nvSpPr>
                  <p:cNvPr id="14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6553200" y="2667000"/>
                    <a:ext cx="187299" cy="187035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 smtClean="0">
                        <a:solidFill>
                          <a:schemeClr val="bg1"/>
                        </a:solidFill>
                      </a:rPr>
                      <a:t>C</a:t>
                    </a:r>
                    <a:endParaRPr lang="en-US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5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7356501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 smtClean="0"/>
                      <a:t>D</a:t>
                    </a:r>
                    <a:endParaRPr lang="en-US" altLang="en-US" dirty="0"/>
                  </a:p>
                </p:txBody>
              </p:sp>
              <p:cxnSp>
                <p:nvCxnSpPr>
                  <p:cNvPr id="16" name="Line 31"/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6800298" y="2133600"/>
                    <a:ext cx="521581" cy="1731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lg" len="lg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3" name="Oval 118"/>
                <p:cNvSpPr>
                  <a:spLocks noChangeArrowheads="1"/>
                </p:cNvSpPr>
                <p:nvPr/>
              </p:nvSpPr>
              <p:spPr bwMode="auto">
                <a:xfrm>
                  <a:off x="7535423" y="3124199"/>
                  <a:ext cx="229017" cy="228777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 smtClean="0"/>
                    <a:t>B</a:t>
                  </a:r>
                  <a:endParaRPr lang="en-US" altLang="en-US" dirty="0"/>
                </a:p>
              </p:txBody>
            </p:sp>
          </p:grpSp>
          <p:sp>
            <p:nvSpPr>
              <p:cNvPr id="11" name="Oval 118"/>
              <p:cNvSpPr>
                <a:spLocks noChangeArrowheads="1"/>
              </p:cNvSpPr>
              <p:nvPr/>
            </p:nvSpPr>
            <p:spPr bwMode="auto">
              <a:xfrm>
                <a:off x="6408759" y="3441053"/>
                <a:ext cx="229017" cy="228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" name="Oval Callout 17"/>
          <p:cNvSpPr/>
          <p:nvPr/>
        </p:nvSpPr>
        <p:spPr>
          <a:xfrm>
            <a:off x="141112" y="3930894"/>
            <a:ext cx="1799517" cy="880995"/>
          </a:xfrm>
          <a:prstGeom prst="wedgeEllipseCallout">
            <a:avLst>
              <a:gd name="adj1" fmla="val 21649"/>
              <a:gd name="adj2" fmla="val 65128"/>
            </a:avLst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cs typeface="Webdings" charset="2"/>
              </a:rPr>
              <a:t>I </a:t>
            </a:r>
            <a:r>
              <a:rPr lang="en-US" dirty="0">
                <a:sym typeface="Zapf Dingbats"/>
              </a:rPr>
              <a:t></a:t>
            </a:r>
            <a:endParaRPr lang="en-US" dirty="0"/>
          </a:p>
          <a:p>
            <a:pPr algn="ctr"/>
            <a:r>
              <a:rPr lang="en-US" dirty="0" smtClean="0">
                <a:latin typeface="+mj-lt"/>
                <a:cs typeface="Webdings" charset="2"/>
              </a:rPr>
              <a:t>Homophily</a:t>
            </a:r>
            <a:endParaRPr lang="en-US" dirty="0">
              <a:latin typeface="Webdings" charset="2"/>
              <a:cs typeface="Webdings" charset="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215248" y="5037817"/>
            <a:ext cx="1211241" cy="974430"/>
            <a:chOff x="6408759" y="3441053"/>
            <a:chExt cx="1211241" cy="974430"/>
          </a:xfrm>
        </p:grpSpPr>
        <p:cxnSp>
          <p:nvCxnSpPr>
            <p:cNvPr id="27" name="Line 31"/>
            <p:cNvCxnSpPr>
              <a:cxnSpLocks noChangeShapeType="1"/>
            </p:cNvCxnSpPr>
            <p:nvPr/>
          </p:nvCxnSpPr>
          <p:spPr bwMode="auto">
            <a:xfrm flipH="1" flipV="1">
              <a:off x="6753226" y="3643178"/>
              <a:ext cx="609534" cy="5153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8" name="Group 27"/>
            <p:cNvGrpSpPr/>
            <p:nvPr/>
          </p:nvGrpSpPr>
          <p:grpSpPr>
            <a:xfrm>
              <a:off x="6408759" y="3441053"/>
              <a:ext cx="1211241" cy="974430"/>
              <a:chOff x="6408759" y="3441053"/>
              <a:chExt cx="1211241" cy="97443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408759" y="3441054"/>
                <a:ext cx="1211241" cy="974429"/>
                <a:chOff x="6553200" y="3124199"/>
                <a:chExt cx="1211241" cy="974429"/>
              </a:xfrm>
            </p:grpSpPr>
            <p:grpSp>
              <p:nvGrpSpPr>
                <p:cNvPr id="31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6553200" y="3217406"/>
                  <a:ext cx="1211241" cy="881222"/>
                  <a:chOff x="6553200" y="2133600"/>
                  <a:chExt cx="990600" cy="720435"/>
                </a:xfrm>
              </p:grpSpPr>
              <p:sp>
                <p:nvSpPr>
                  <p:cNvPr id="33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6553200" y="2667000"/>
                    <a:ext cx="187299" cy="187035"/>
                  </a:xfrm>
                  <a:prstGeom prst="ellipse">
                    <a:avLst/>
                  </a:prstGeom>
                  <a:solidFill>
                    <a:srgbClr val="1F497D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 smtClean="0">
                        <a:solidFill>
                          <a:schemeClr val="bg1"/>
                        </a:solidFill>
                      </a:rPr>
                      <a:t>C</a:t>
                    </a:r>
                    <a:endParaRPr lang="en-US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7356501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 smtClean="0"/>
                      <a:t>D</a:t>
                    </a:r>
                    <a:endParaRPr lang="en-US" altLang="en-US" dirty="0"/>
                  </a:p>
                </p:txBody>
              </p:sp>
              <p:cxnSp>
                <p:nvCxnSpPr>
                  <p:cNvPr id="35" name="Line 31"/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6800298" y="2133600"/>
                    <a:ext cx="521581" cy="1731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lg" len="lg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2" name="Oval 118"/>
                <p:cNvSpPr>
                  <a:spLocks noChangeArrowheads="1"/>
                </p:cNvSpPr>
                <p:nvPr/>
              </p:nvSpPr>
              <p:spPr bwMode="auto">
                <a:xfrm>
                  <a:off x="7535423" y="3124199"/>
                  <a:ext cx="229017" cy="228777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 smtClean="0"/>
                    <a:t>B</a:t>
                  </a:r>
                  <a:endParaRPr lang="en-US" altLang="en-US" dirty="0"/>
                </a:p>
              </p:txBody>
            </p:sp>
          </p:grpSp>
          <p:sp>
            <p:nvSpPr>
              <p:cNvPr id="30" name="Oval 118"/>
              <p:cNvSpPr>
                <a:spLocks noChangeArrowheads="1"/>
              </p:cNvSpPr>
              <p:nvPr/>
            </p:nvSpPr>
            <p:spPr bwMode="auto">
              <a:xfrm>
                <a:off x="6408759" y="3441053"/>
                <a:ext cx="229017" cy="228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  <p:cxnSp>
        <p:nvCxnSpPr>
          <p:cNvPr id="36" name="Line 31"/>
          <p:cNvCxnSpPr>
            <a:cxnSpLocks noChangeShapeType="1"/>
          </p:cNvCxnSpPr>
          <p:nvPr/>
        </p:nvCxnSpPr>
        <p:spPr bwMode="auto">
          <a:xfrm flipH="1" flipV="1">
            <a:off x="4486339" y="5335898"/>
            <a:ext cx="609534" cy="51530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Notched Right Arrow 36"/>
          <p:cNvSpPr/>
          <p:nvPr/>
        </p:nvSpPr>
        <p:spPr>
          <a:xfrm>
            <a:off x="3110089" y="5266594"/>
            <a:ext cx="643467" cy="584609"/>
          </a:xfrm>
          <a:prstGeom prst="notchedRightArrow">
            <a:avLst/>
          </a:prstGeom>
          <a:ln w="317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7062870" y="5037818"/>
            <a:ext cx="1211241" cy="974430"/>
            <a:chOff x="6408759" y="3441053"/>
            <a:chExt cx="1211241" cy="974430"/>
          </a:xfrm>
        </p:grpSpPr>
        <p:cxnSp>
          <p:nvCxnSpPr>
            <p:cNvPr id="39" name="Line 31"/>
            <p:cNvCxnSpPr>
              <a:cxnSpLocks noChangeShapeType="1"/>
            </p:cNvCxnSpPr>
            <p:nvPr/>
          </p:nvCxnSpPr>
          <p:spPr bwMode="auto">
            <a:xfrm flipH="1" flipV="1">
              <a:off x="6753226" y="3643178"/>
              <a:ext cx="609534" cy="5153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0" name="Group 39"/>
            <p:cNvGrpSpPr/>
            <p:nvPr/>
          </p:nvGrpSpPr>
          <p:grpSpPr>
            <a:xfrm>
              <a:off x="6408759" y="3441053"/>
              <a:ext cx="1211241" cy="974430"/>
              <a:chOff x="6408759" y="3441053"/>
              <a:chExt cx="1211241" cy="97443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408759" y="3441054"/>
                <a:ext cx="1211241" cy="974429"/>
                <a:chOff x="6553200" y="3124199"/>
                <a:chExt cx="1211241" cy="974429"/>
              </a:xfrm>
            </p:grpSpPr>
            <p:grpSp>
              <p:nvGrpSpPr>
                <p:cNvPr id="43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6553200" y="3217406"/>
                  <a:ext cx="1211241" cy="881222"/>
                  <a:chOff x="6553200" y="2133600"/>
                  <a:chExt cx="990600" cy="720435"/>
                </a:xfrm>
              </p:grpSpPr>
              <p:sp>
                <p:nvSpPr>
                  <p:cNvPr id="45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6553200" y="2667000"/>
                    <a:ext cx="187299" cy="187035"/>
                  </a:xfrm>
                  <a:prstGeom prst="ellipse">
                    <a:avLst/>
                  </a:prstGeom>
                  <a:solidFill>
                    <a:srgbClr val="1F497D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 smtClean="0">
                        <a:solidFill>
                          <a:schemeClr val="bg1"/>
                        </a:solidFill>
                      </a:rPr>
                      <a:t>C</a:t>
                    </a:r>
                    <a:endParaRPr lang="en-US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6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7356501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 smtClean="0"/>
                      <a:t>D</a:t>
                    </a:r>
                    <a:endParaRPr lang="en-US" altLang="en-US" dirty="0"/>
                  </a:p>
                </p:txBody>
              </p:sp>
              <p:cxnSp>
                <p:nvCxnSpPr>
                  <p:cNvPr id="47" name="Line 31"/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6800298" y="2133600"/>
                    <a:ext cx="521581" cy="1731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lg" len="lg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44" name="Oval 118"/>
                <p:cNvSpPr>
                  <a:spLocks noChangeArrowheads="1"/>
                </p:cNvSpPr>
                <p:nvPr/>
              </p:nvSpPr>
              <p:spPr bwMode="auto">
                <a:xfrm>
                  <a:off x="7535423" y="3124199"/>
                  <a:ext cx="229017" cy="228777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 smtClean="0"/>
                    <a:t>B</a:t>
                  </a:r>
                  <a:endParaRPr lang="en-US" altLang="en-US" dirty="0"/>
                </a:p>
              </p:txBody>
            </p:sp>
          </p:grpSp>
          <p:sp>
            <p:nvSpPr>
              <p:cNvPr id="42" name="Oval 118"/>
              <p:cNvSpPr>
                <a:spLocks noChangeArrowheads="1"/>
              </p:cNvSpPr>
              <p:nvPr/>
            </p:nvSpPr>
            <p:spPr bwMode="auto">
              <a:xfrm>
                <a:off x="6408759" y="3441053"/>
                <a:ext cx="229017" cy="228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  <p:cxnSp>
        <p:nvCxnSpPr>
          <p:cNvPr id="48" name="Line 31"/>
          <p:cNvCxnSpPr>
            <a:cxnSpLocks noChangeShapeType="1"/>
          </p:cNvCxnSpPr>
          <p:nvPr/>
        </p:nvCxnSpPr>
        <p:spPr bwMode="auto">
          <a:xfrm flipH="1" flipV="1">
            <a:off x="7333961" y="5335899"/>
            <a:ext cx="609534" cy="5153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Notched Right Arrow 48"/>
          <p:cNvSpPr/>
          <p:nvPr/>
        </p:nvSpPr>
        <p:spPr>
          <a:xfrm>
            <a:off x="5977467" y="5304972"/>
            <a:ext cx="643467" cy="584609"/>
          </a:xfrm>
          <a:prstGeom prst="notchedRightArrow">
            <a:avLst/>
          </a:prstGeom>
          <a:ln w="317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Line 31"/>
          <p:cNvCxnSpPr>
            <a:cxnSpLocks noChangeShapeType="1"/>
          </p:cNvCxnSpPr>
          <p:nvPr/>
        </p:nvCxnSpPr>
        <p:spPr bwMode="auto">
          <a:xfrm flipV="1">
            <a:off x="8163596" y="5307677"/>
            <a:ext cx="0" cy="41005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TextBox 51"/>
          <p:cNvSpPr txBox="1"/>
          <p:nvPr/>
        </p:nvSpPr>
        <p:spPr>
          <a:xfrm>
            <a:off x="4199957" y="3930895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Homophily</a:t>
            </a:r>
          </a:p>
          <a:p>
            <a:pPr algn="ctr"/>
            <a:r>
              <a:rPr lang="en-US" dirty="0" smtClean="0"/>
              <a:t>through</a:t>
            </a:r>
          </a:p>
          <a:p>
            <a:pPr algn="ctr"/>
            <a:r>
              <a:rPr lang="en-US" b="1" dirty="0" smtClean="0"/>
              <a:t>Reciprocity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7012227" y="3930895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Homophily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hrough</a:t>
            </a:r>
          </a:p>
          <a:p>
            <a:pPr algn="ctr"/>
            <a:r>
              <a:rPr lang="en-US" b="1" dirty="0" smtClean="0"/>
              <a:t>Transitivity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699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16660"/>
              </p:ext>
            </p:extLst>
          </p:nvPr>
        </p:nvGraphicFramePr>
        <p:xfrm>
          <a:off x="304799" y="304800"/>
          <a:ext cx="3505201" cy="31897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2844"/>
                <a:gridCol w="567135"/>
                <a:gridCol w="425351"/>
                <a:gridCol w="519871"/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Smoking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2.06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Linear shape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.22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Quadratic shape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1.17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-.00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Parent Smoking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.23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Delinquency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.44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Alcohol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Average similarity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2.89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.91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In-degree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In-degree squared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Line Callout 1 11"/>
          <p:cNvSpPr/>
          <p:nvPr/>
        </p:nvSpPr>
        <p:spPr>
          <a:xfrm>
            <a:off x="5105400" y="565852"/>
            <a:ext cx="3276600" cy="1288595"/>
          </a:xfrm>
          <a:prstGeom prst="borderCallout1">
            <a:avLst>
              <a:gd name="adj1" fmla="val 47322"/>
              <a:gd name="adj2" fmla="val -271"/>
              <a:gd name="adj3" fmla="val 178258"/>
              <a:gd name="adj4" fmla="val -3864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0504D"/>
                </a:solidFill>
              </a:rPr>
              <a:t>Average Similarity: </a:t>
            </a:r>
            <a:r>
              <a:rPr lang="en-US" dirty="0" smtClean="0">
                <a:solidFill>
                  <a:srgbClr val="C0504D"/>
                </a:solidFill>
              </a:rPr>
              <a:t>Students adopt smoking levels that bring them closer to the average of their friends</a:t>
            </a:r>
            <a:endParaRPr lang="en-US" dirty="0">
              <a:solidFill>
                <a:srgbClr val="C0504D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09060" y="2851637"/>
            <a:ext cx="2885492" cy="2296867"/>
            <a:chOff x="4090988" y="3908354"/>
            <a:chExt cx="2044700" cy="1862526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2137764"/>
                </p:ext>
              </p:extLst>
            </p:nvPr>
          </p:nvGraphicFramePr>
          <p:xfrm>
            <a:off x="4090988" y="3908354"/>
            <a:ext cx="2044700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92" name="Equation" r:id="rId4" imgW="1371600" imgH="317500" progId="Equation.3">
                    <p:embed/>
                  </p:oleObj>
                </mc:Choice>
                <mc:Fallback>
                  <p:oleObj name="Equation" r:id="rId4" imgW="1371600" imgH="317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0988" y="3908354"/>
                          <a:ext cx="2044700" cy="476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" name="Group 16"/>
            <p:cNvGrpSpPr>
              <a:grpSpLocks/>
            </p:cNvGrpSpPr>
            <p:nvPr/>
          </p:nvGrpSpPr>
          <p:grpSpPr bwMode="auto">
            <a:xfrm>
              <a:off x="4191000" y="4475480"/>
              <a:ext cx="1773435" cy="1295400"/>
              <a:chOff x="1651000" y="5080914"/>
              <a:chExt cx="1773435" cy="1295400"/>
            </a:xfrm>
          </p:grpSpPr>
          <p:graphicFrame>
            <p:nvGraphicFramePr>
              <p:cNvPr id="22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4475406"/>
                  </p:ext>
                </p:extLst>
              </p:nvPr>
            </p:nvGraphicFramePr>
            <p:xfrm>
              <a:off x="1651000" y="5080914"/>
              <a:ext cx="1773435" cy="7315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93" name="Equation" r:id="rId6" imgW="1168200" imgH="482400" progId="Equation.3">
                      <p:embed/>
                    </p:oleObj>
                  </mc:Choice>
                  <mc:Fallback>
                    <p:oleObj name="Equation" r:id="rId6" imgW="1168200" imgH="482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51000" y="5080914"/>
                            <a:ext cx="1773435" cy="7315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2437667"/>
                  </p:ext>
                </p:extLst>
              </p:nvPr>
            </p:nvGraphicFramePr>
            <p:xfrm>
              <a:off x="1727200" y="5919114"/>
              <a:ext cx="160020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94" name="Equation" r:id="rId8" imgW="1066680" imgH="304560" progId="Equation.3">
                      <p:embed/>
                    </p:oleObj>
                  </mc:Choice>
                  <mc:Fallback>
                    <p:oleObj name="Equation" r:id="rId8" imgW="1066680" imgH="30456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7200" y="5919114"/>
                            <a:ext cx="160020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50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21466" y="2303609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>
                <a:latin typeface="Monaco"/>
                <a:cs typeface="Monaco"/>
              </a:rPr>
              <a:t>avSim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27637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well is the estimated model able to reproduce features of the observed data that were </a:t>
            </a:r>
            <a:r>
              <a:rPr lang="en-US" sz="2400" u="sng" dirty="0" smtClean="0"/>
              <a:t>not</a:t>
            </a:r>
            <a:r>
              <a:rPr lang="en-US" sz="2400" dirty="0" smtClean="0"/>
              <a:t> explicitly modeled?</a:t>
            </a:r>
          </a:p>
          <a:p>
            <a:pPr lvl="1"/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Network</a:t>
            </a:r>
          </a:p>
          <a:p>
            <a:pPr lvl="2"/>
            <a:r>
              <a:rPr lang="en-US" dirty="0" smtClean="0"/>
              <a:t>Degree distribution</a:t>
            </a:r>
          </a:p>
          <a:p>
            <a:pPr lvl="2"/>
            <a:r>
              <a:rPr lang="en-US" dirty="0" smtClean="0"/>
              <a:t>Geodesic distribution</a:t>
            </a:r>
          </a:p>
          <a:p>
            <a:pPr lvl="2"/>
            <a:r>
              <a:rPr lang="en-US" dirty="0" smtClean="0"/>
              <a:t>Triad census</a:t>
            </a:r>
          </a:p>
          <a:p>
            <a:pPr lvl="1"/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Behavior distribution</a:t>
            </a:r>
          </a:p>
          <a:p>
            <a:pPr lvl="1"/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400" i="1" dirty="0" smtClean="0">
                <a:solidFill>
                  <a:srgbClr val="000000"/>
                </a:solidFill>
              </a:rPr>
              <a:t>Lots of room to improve GOF measures, especially behavior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51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 smtClean="0"/>
              <a:t>Goodness of Fit (GOF)</a:t>
            </a:r>
          </a:p>
        </p:txBody>
      </p:sp>
    </p:spTree>
    <p:extLst>
      <p:ext uri="{BB962C8B-B14F-4D97-AF65-F5344CB8AC3E}">
        <p14:creationId xmlns:p14="http://schemas.microsoft.com/office/powerpoint/2010/main" val="3837651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Cumulative </a:t>
            </a:r>
            <a:r>
              <a:rPr lang="en-US" sz="3200" b="1" dirty="0" err="1" smtClean="0"/>
              <a:t>Indegree</a:t>
            </a:r>
            <a:r>
              <a:rPr lang="en-US" sz="3200" b="1" dirty="0" smtClean="0"/>
              <a:t> Distribution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/>
          <a:stretch/>
        </p:blipFill>
        <p:spPr bwMode="auto">
          <a:xfrm>
            <a:off x="1066800" y="1066800"/>
            <a:ext cx="6935315" cy="51149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3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Geodesic Distribution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/>
        </p:blipFill>
        <p:spPr bwMode="auto">
          <a:xfrm>
            <a:off x="1066800" y="1066800"/>
            <a:ext cx="6935315" cy="51278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Triad Census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/>
          <a:stretch/>
        </p:blipFill>
        <p:spPr bwMode="auto">
          <a:xfrm>
            <a:off x="1066800" y="1066800"/>
            <a:ext cx="6935315" cy="50790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4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Smoking Distribution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0"/>
          <a:stretch/>
        </p:blipFill>
        <p:spPr bwMode="auto">
          <a:xfrm>
            <a:off x="1065685" y="1143000"/>
            <a:ext cx="6935315" cy="5044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1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4. </a:t>
            </a:r>
            <a:r>
              <a:rPr lang="en-US" dirty="0"/>
              <a:t>Extensions &amp; Miscellany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9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Extensions to Basic Model</a:t>
            </a:r>
            <a:endParaRPr lang="en-US" sz="32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dirty="0"/>
              <a:t>interactions</a:t>
            </a:r>
          </a:p>
          <a:p>
            <a:r>
              <a:rPr lang="en-US" sz="2400" dirty="0" smtClean="0"/>
              <a:t>event history outcomes</a:t>
            </a:r>
          </a:p>
          <a:p>
            <a:r>
              <a:rPr lang="en-US" sz="2400" dirty="0" smtClean="0"/>
              <a:t>multiple </a:t>
            </a:r>
            <a:r>
              <a:rPr lang="en-US" sz="2400" dirty="0"/>
              <a:t>behaviors</a:t>
            </a:r>
          </a:p>
          <a:p>
            <a:r>
              <a:rPr lang="en-US" sz="2400" dirty="0" smtClean="0"/>
              <a:t>multiple network options</a:t>
            </a:r>
          </a:p>
          <a:p>
            <a:r>
              <a:rPr lang="en-US" sz="2400" dirty="0" smtClean="0"/>
              <a:t>valued </a:t>
            </a:r>
            <a:r>
              <a:rPr lang="en-US" sz="2400" dirty="0"/>
              <a:t>ties</a:t>
            </a:r>
          </a:p>
          <a:p>
            <a:r>
              <a:rPr lang="en-US" sz="2400" dirty="0"/>
              <a:t>multilevel networks </a:t>
            </a:r>
          </a:p>
          <a:p>
            <a:r>
              <a:rPr lang="en-US" sz="2400" dirty="0"/>
              <a:t>two mode networks</a:t>
            </a:r>
          </a:p>
          <a:p>
            <a:r>
              <a:rPr lang="en-US" sz="2400" dirty="0" smtClean="0"/>
              <a:t>increase </a:t>
            </a:r>
            <a:r>
              <a:rPr lang="en-US" sz="2400" dirty="0"/>
              <a:t>vs. decrease in ties </a:t>
            </a:r>
            <a:r>
              <a:rPr lang="en-US" sz="2400" dirty="0" smtClean="0"/>
              <a:t>and/or </a:t>
            </a:r>
            <a:r>
              <a:rPr lang="en-US" sz="2400" dirty="0"/>
              <a:t>behavior</a:t>
            </a:r>
          </a:p>
          <a:p>
            <a:r>
              <a:rPr lang="en-US" sz="2400" dirty="0"/>
              <a:t>time heterogeneity</a:t>
            </a:r>
          </a:p>
          <a:p>
            <a:r>
              <a:rPr lang="en-US" sz="2400" dirty="0"/>
              <a:t>simulations (test interventions)</a:t>
            </a:r>
          </a:p>
          <a:p>
            <a:r>
              <a:rPr lang="en-US" sz="2400" dirty="0"/>
              <a:t>ML, </a:t>
            </a:r>
            <a:r>
              <a:rPr lang="en-US" sz="2400" dirty="0" smtClean="0"/>
              <a:t>Bayes estimation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5174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Asymmetric Peer Influence</a:t>
            </a:r>
            <a:endParaRPr lang="en-US" sz="2400" dirty="0" smtClean="0"/>
          </a:p>
          <a:p>
            <a:r>
              <a:rPr lang="en-US" sz="2400" dirty="0" smtClean="0"/>
              <a:t>Implicit assumption that effects work the same for: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Tie </a:t>
            </a:r>
            <a:r>
              <a:rPr lang="en-US" sz="2400" dirty="0" smtClean="0">
                <a:solidFill>
                  <a:schemeClr val="accent1"/>
                </a:solidFill>
              </a:rPr>
              <a:t>formation</a:t>
            </a:r>
            <a:r>
              <a:rPr lang="en-US" sz="2400" dirty="0" smtClean="0">
                <a:solidFill>
                  <a:srgbClr val="000000"/>
                </a:solidFill>
              </a:rPr>
              <a:t> vs. </a:t>
            </a:r>
            <a:r>
              <a:rPr lang="en-US" sz="2400" dirty="0" smtClean="0">
                <a:solidFill>
                  <a:schemeClr val="accent2"/>
                </a:solidFill>
              </a:rPr>
              <a:t>dissolution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Behavior </a:t>
            </a:r>
            <a:r>
              <a:rPr lang="en-US" sz="2400" dirty="0" smtClean="0">
                <a:solidFill>
                  <a:schemeClr val="accent1"/>
                </a:solidFill>
              </a:rPr>
              <a:t>increase</a:t>
            </a:r>
            <a:r>
              <a:rPr lang="en-US" sz="2400" dirty="0" smtClean="0">
                <a:solidFill>
                  <a:srgbClr val="000000"/>
                </a:solidFill>
              </a:rPr>
              <a:t> vs. </a:t>
            </a:r>
            <a:r>
              <a:rPr lang="en-US" sz="2400" dirty="0" smtClean="0">
                <a:solidFill>
                  <a:srgbClr val="C0504D"/>
                </a:solidFill>
              </a:rPr>
              <a:t>decrease</a:t>
            </a:r>
          </a:p>
          <a:p>
            <a:r>
              <a:rPr lang="en-US" sz="2400" dirty="0" smtClean="0"/>
              <a:t>Behavior change constraint unrealistic for smoking </a:t>
            </a:r>
          </a:p>
          <a:p>
            <a:pPr lvl="1"/>
            <a:r>
              <a:rPr lang="en-US" sz="2400" dirty="0" smtClean="0"/>
              <a:t>Physical/psychological dependence, social learning</a:t>
            </a:r>
          </a:p>
          <a:p>
            <a:r>
              <a:rPr lang="en-US" sz="2400" dirty="0" smtClean="0"/>
              <a:t>Relax this assumption and s</a:t>
            </a:r>
            <a:r>
              <a:rPr lang="en-US" sz="2400" dirty="0" smtClean="0">
                <a:solidFill>
                  <a:srgbClr val="000000"/>
                </a:solidFill>
              </a:rPr>
              <a:t>eparate behavior function into:</a:t>
            </a:r>
          </a:p>
          <a:p>
            <a:pPr lvl="2"/>
            <a:r>
              <a:rPr lang="en-US" b="1" dirty="0" smtClean="0">
                <a:solidFill>
                  <a:srgbClr val="000000"/>
                </a:solidFill>
              </a:rPr>
              <a:t>Creation function</a:t>
            </a:r>
            <a:r>
              <a:rPr lang="en-US" dirty="0" smtClean="0">
                <a:solidFill>
                  <a:srgbClr val="000000"/>
                </a:solidFill>
              </a:rPr>
              <a:t>: only considers increases</a:t>
            </a:r>
          </a:p>
          <a:p>
            <a:pPr lvl="2"/>
            <a:r>
              <a:rPr lang="en-US" b="1" dirty="0" smtClean="0">
                <a:solidFill>
                  <a:srgbClr val="000000"/>
                </a:solidFill>
              </a:rPr>
              <a:t>Maintenance function</a:t>
            </a:r>
            <a:r>
              <a:rPr lang="en-US" dirty="0" smtClean="0">
                <a:solidFill>
                  <a:srgbClr val="000000"/>
                </a:solidFill>
              </a:rPr>
              <a:t>: only considers decreases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Screen Shot 2018-04-16 at 9.51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8"/>
          <a:stretch/>
        </p:blipFill>
        <p:spPr>
          <a:xfrm>
            <a:off x="5029200" y="0"/>
            <a:ext cx="3959484" cy="1680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830" b="78118"/>
          <a:stretch/>
        </p:blipFill>
        <p:spPr>
          <a:xfrm>
            <a:off x="76200" y="76200"/>
            <a:ext cx="4904289" cy="1295400"/>
          </a:xfrm>
          <a:prstGeom prst="rect">
            <a:avLst/>
          </a:prstGeom>
        </p:spPr>
      </p:pic>
      <p:pic>
        <p:nvPicPr>
          <p:cNvPr id="9" name="Picture 8" descr="Screen Shot 2018-04-16 at 9.51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12" r="12592"/>
          <a:stretch/>
        </p:blipFill>
        <p:spPr>
          <a:xfrm>
            <a:off x="5029201" y="1738386"/>
            <a:ext cx="3860500" cy="39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8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Asymmetric Peer Influence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Implicit assumption that effects work the same for: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Tie </a:t>
            </a:r>
            <a:r>
              <a:rPr lang="en-US" sz="2400" dirty="0" smtClean="0">
                <a:solidFill>
                  <a:schemeClr val="accent1"/>
                </a:solidFill>
              </a:rPr>
              <a:t>formation</a:t>
            </a:r>
            <a:r>
              <a:rPr lang="en-US" sz="2400" dirty="0" smtClean="0">
                <a:solidFill>
                  <a:srgbClr val="000000"/>
                </a:solidFill>
              </a:rPr>
              <a:t> vs. </a:t>
            </a:r>
            <a:r>
              <a:rPr lang="en-US" sz="2400" dirty="0" smtClean="0">
                <a:solidFill>
                  <a:schemeClr val="accent2"/>
                </a:solidFill>
              </a:rPr>
              <a:t>dissolution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Behavior </a:t>
            </a:r>
            <a:r>
              <a:rPr lang="en-US" sz="2400" dirty="0" smtClean="0">
                <a:solidFill>
                  <a:schemeClr val="accent1"/>
                </a:solidFill>
              </a:rPr>
              <a:t>increase</a:t>
            </a:r>
            <a:r>
              <a:rPr lang="en-US" sz="2400" dirty="0" smtClean="0">
                <a:solidFill>
                  <a:srgbClr val="000000"/>
                </a:solidFill>
              </a:rPr>
              <a:t> vs. </a:t>
            </a:r>
            <a:r>
              <a:rPr lang="en-US" sz="2400" dirty="0" smtClean="0">
                <a:solidFill>
                  <a:srgbClr val="C0504D"/>
                </a:solidFill>
              </a:rPr>
              <a:t>decrease</a:t>
            </a:r>
          </a:p>
          <a:p>
            <a:r>
              <a:rPr lang="en-US" sz="2400" dirty="0" smtClean="0"/>
              <a:t>Unrealistic for smoking </a:t>
            </a:r>
          </a:p>
          <a:p>
            <a:pPr lvl="1"/>
            <a:r>
              <a:rPr lang="en-US" sz="2400" dirty="0" smtClean="0"/>
              <a:t>Physical/psychological dependence, social learning</a:t>
            </a:r>
          </a:p>
          <a:p>
            <a:r>
              <a:rPr lang="en-US" sz="2400" dirty="0" smtClean="0"/>
              <a:t>Easy to relax this assumption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Separate behavior objective function into:</a:t>
            </a:r>
          </a:p>
          <a:p>
            <a:pPr lvl="2"/>
            <a:r>
              <a:rPr lang="en-US" b="1" dirty="0" smtClean="0">
                <a:solidFill>
                  <a:srgbClr val="000000"/>
                </a:solidFill>
              </a:rPr>
              <a:t>Creation function</a:t>
            </a:r>
            <a:r>
              <a:rPr lang="en-US" dirty="0" smtClean="0">
                <a:solidFill>
                  <a:srgbClr val="000000"/>
                </a:solidFill>
              </a:rPr>
              <a:t>: only considers increases</a:t>
            </a:r>
          </a:p>
          <a:p>
            <a:pPr lvl="2"/>
            <a:r>
              <a:rPr lang="en-US" b="1" dirty="0" smtClean="0">
                <a:solidFill>
                  <a:srgbClr val="000000"/>
                </a:solidFill>
              </a:rPr>
              <a:t>Maintenance function</a:t>
            </a:r>
            <a:r>
              <a:rPr lang="en-US" dirty="0" smtClean="0">
                <a:solidFill>
                  <a:srgbClr val="000000"/>
                </a:solidFill>
              </a:rPr>
              <a:t>: only considers decreases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Could make similar distinction in the network function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When to use a SAOM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dirty="0"/>
              <a:t>Questions about how networks affect individual “</a:t>
            </a:r>
            <a:r>
              <a:rPr lang="en-US" sz="2400" dirty="0" smtClean="0"/>
              <a:t>behaviors”</a:t>
            </a:r>
          </a:p>
          <a:p>
            <a:pPr lvl="1"/>
            <a:r>
              <a:rPr lang="en-US" sz="2400" dirty="0" smtClean="0"/>
              <a:t>Peer influence</a:t>
            </a:r>
          </a:p>
          <a:p>
            <a:pPr lvl="1"/>
            <a:r>
              <a:rPr lang="en-US" sz="2400" dirty="0" smtClean="0"/>
              <a:t>Diffusion</a:t>
            </a:r>
          </a:p>
          <a:p>
            <a:r>
              <a:rPr lang="en-US" sz="2400" dirty="0" smtClean="0"/>
              <a:t>Questions </a:t>
            </a:r>
            <a:r>
              <a:rPr lang="en-US" sz="2400" dirty="0"/>
              <a:t>about changes in network structure over time</a:t>
            </a:r>
          </a:p>
          <a:p>
            <a:pPr lvl="1"/>
            <a:r>
              <a:rPr lang="en-US" sz="2400" dirty="0" smtClean="0"/>
              <a:t>Social exclusion and withdrawal</a:t>
            </a:r>
          </a:p>
          <a:p>
            <a:pPr lvl="1"/>
            <a:r>
              <a:rPr lang="en-US" sz="2400" dirty="0" smtClean="0"/>
              <a:t>How do we acquire the networks who influence us?</a:t>
            </a:r>
            <a:endParaRPr lang="en-US" sz="2400" dirty="0"/>
          </a:p>
          <a:p>
            <a:r>
              <a:rPr lang="en-US" sz="2400" dirty="0" smtClean="0"/>
              <a:t>Questions </a:t>
            </a:r>
            <a:r>
              <a:rPr lang="en-US" sz="2400" dirty="0"/>
              <a:t>about </a:t>
            </a:r>
            <a:r>
              <a:rPr lang="en-US" sz="2400" dirty="0" smtClean="0"/>
              <a:t>endogenous associations </a:t>
            </a:r>
            <a:r>
              <a:rPr lang="en-US" sz="2400" dirty="0"/>
              <a:t>between networks and </a:t>
            </a:r>
            <a:r>
              <a:rPr lang="en-US" sz="2400" dirty="0" smtClean="0"/>
              <a:t>behavior (and subsequent impacts)</a:t>
            </a:r>
          </a:p>
          <a:p>
            <a:pPr lvl="1"/>
            <a:r>
              <a:rPr lang="en-US" sz="2400" dirty="0" smtClean="0"/>
              <a:t>Cumulative disadvantage process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34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Contributions to the Smoking Function</a:t>
            </a:r>
            <a:endParaRPr lang="en-US" sz="3200" b="1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967616" y="2069068"/>
            <a:ext cx="3083949" cy="3071777"/>
            <a:chOff x="2879948" y="2615168"/>
            <a:chExt cx="2569958" cy="2559814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2437209" y="3542332"/>
              <a:ext cx="1167606" cy="282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Contribution</a:t>
              </a:r>
              <a:endParaRPr 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07335" y="4687669"/>
              <a:ext cx="1371600" cy="487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Prospective</a:t>
              </a:r>
            </a:p>
            <a:p>
              <a:pPr algn="ctr"/>
              <a:r>
                <a:rPr lang="en-US" sz="1600" dirty="0" smtClean="0"/>
                <a:t>Smoking</a:t>
              </a:r>
              <a:endParaRPr 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37435" y="2615168"/>
              <a:ext cx="23124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</a:rPr>
                <a:t>Nonsmoking Alters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28600" y="4572000"/>
            <a:ext cx="2362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 = Jefferson High </a:t>
            </a:r>
            <a:r>
              <a:rPr lang="en-US" sz="1400" dirty="0" smtClean="0"/>
              <a:t>School </a:t>
            </a:r>
          </a:p>
          <a:p>
            <a:pPr algn="ctr"/>
            <a:r>
              <a:rPr lang="en-US" sz="1400" dirty="0" smtClean="0"/>
              <a:t>S </a:t>
            </a:r>
            <a:r>
              <a:rPr lang="en-US" sz="1400" dirty="0"/>
              <a:t>= Sunshine High School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" y="5791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From Haas</a:t>
            </a:r>
            <a:r>
              <a:rPr lang="en-US" sz="1200" dirty="0"/>
              <a:t>, Steven A. and David R. Schaefer. 2014. “With a Little Help from My Friends? Asymmetrical Social Influence on Adolescent Smoking Initiation and Cessation.” </a:t>
            </a:r>
            <a:r>
              <a:rPr lang="en-US" sz="1200" i="1" dirty="0"/>
              <a:t>Journal of Health and Social Behavior</a:t>
            </a:r>
            <a:r>
              <a:rPr lang="en-US" sz="1200" dirty="0"/>
              <a:t>, 55:126-143.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1524000"/>
            <a:ext cx="243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Smoking level with greatest contribution most likely to be adopted (with caveat that actors can only move behavior one level during a given micro step)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0" t="4129" r="34575" b="68079"/>
          <a:stretch/>
        </p:blipFill>
        <p:spPr bwMode="auto">
          <a:xfrm>
            <a:off x="3273021" y="2362200"/>
            <a:ext cx="2365779" cy="228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5943600" y="2069068"/>
            <a:ext cx="3052184" cy="3188731"/>
            <a:chOff x="5943600" y="2069068"/>
            <a:chExt cx="3052184" cy="3188731"/>
          </a:xfrm>
        </p:grpSpPr>
        <p:grpSp>
          <p:nvGrpSpPr>
            <p:cNvPr id="9" name="Group 8"/>
            <p:cNvGrpSpPr/>
            <p:nvPr/>
          </p:nvGrpSpPr>
          <p:grpSpPr>
            <a:xfrm>
              <a:off x="5943600" y="2069068"/>
              <a:ext cx="3052184" cy="3188731"/>
              <a:chOff x="2879948" y="2615168"/>
              <a:chExt cx="2543487" cy="2657276"/>
            </a:xfrm>
          </p:grpSpPr>
          <p:sp>
            <p:nvSpPr>
              <p:cNvPr id="11" name="TextBox 10"/>
              <p:cNvSpPr txBox="1"/>
              <p:nvPr/>
            </p:nvSpPr>
            <p:spPr>
              <a:xfrm rot="16200000">
                <a:off x="2437209" y="3542332"/>
                <a:ext cx="1167606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Contribution</a:t>
                </a:r>
                <a:endParaRPr lang="en-US" sz="16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603848" y="4687669"/>
                <a:ext cx="13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Prospective</a:t>
                </a:r>
              </a:p>
              <a:p>
                <a:pPr algn="ctr"/>
                <a:r>
                  <a:rPr lang="en-US" sz="1600" dirty="0" smtClean="0"/>
                  <a:t>Smoking</a:t>
                </a:r>
                <a:endParaRPr lang="en-US" sz="16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110964" y="2615168"/>
                <a:ext cx="231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Smoking Alters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61" t="71245" r="34346" b="1699"/>
            <a:stretch/>
          </p:blipFill>
          <p:spPr bwMode="auto">
            <a:xfrm>
              <a:off x="6352537" y="2404872"/>
              <a:ext cx="2258063" cy="22172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3733800" y="1600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604A7B"/>
                </a:solidFill>
              </a:rPr>
              <a:t>Ego is currently a moderate smoker (1)</a:t>
            </a:r>
            <a:endParaRPr lang="en-US" dirty="0">
              <a:solidFill>
                <a:srgbClr val="604A7B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0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3" y="18403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/>
              <a:t>Contributions,</a:t>
            </a:r>
            <a:br>
              <a:rPr lang="en-US" sz="3200" b="1" dirty="0" smtClean="0"/>
            </a:br>
            <a:r>
              <a:rPr lang="en-US" sz="3200" b="1" dirty="0" smtClean="0"/>
              <a:t>Cont.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3790503"/>
            <a:ext cx="2362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 = Jefferson High </a:t>
            </a:r>
            <a:r>
              <a:rPr lang="en-US" sz="1400" dirty="0" smtClean="0"/>
              <a:t>School </a:t>
            </a:r>
          </a:p>
          <a:p>
            <a:pPr algn="ctr"/>
            <a:r>
              <a:rPr lang="en-US" sz="1400" dirty="0" smtClean="0"/>
              <a:t>S </a:t>
            </a:r>
            <a:r>
              <a:rPr lang="en-US" sz="1400" dirty="0"/>
              <a:t>= Sunshine High School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7104" y="4633288"/>
            <a:ext cx="243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Haas</a:t>
            </a:r>
            <a:r>
              <a:rPr lang="en-US" sz="1200" dirty="0"/>
              <a:t>, Steven A. and David R. Schaefer. 2014. “With a Little Help from My Friends? Asymmetrical Social Influence on Adolescent Smoking Initiation and Cessation.” </a:t>
            </a:r>
            <a:r>
              <a:rPr lang="en-US" sz="1200" i="1" dirty="0"/>
              <a:t>Journal of Health and Social Behavior</a:t>
            </a:r>
            <a:r>
              <a:rPr lang="en-US" sz="1200" dirty="0"/>
              <a:t>, 55:126-143.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7104" y="1524000"/>
            <a:ext cx="1966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Smoking level with greatest predicted contribution is most likely to be adopted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125276"/>
              </p:ext>
            </p:extLst>
          </p:nvPr>
        </p:nvGraphicFramePr>
        <p:xfrm>
          <a:off x="2799672" y="41700"/>
          <a:ext cx="576187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1697873"/>
              </a:tblGrid>
              <a:tr h="29053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Ego Current Smoking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Status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905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Nonsmoking (0)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Moderate (1)</a:t>
                      </a:r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Smoking (2)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78502" y="6040190"/>
            <a:ext cx="266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Prospective Smoking Level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38007" y="2109754"/>
            <a:ext cx="461665" cy="223542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Predicted Contribution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86133"/>
              </p:ext>
            </p:extLst>
          </p:nvPr>
        </p:nvGraphicFramePr>
        <p:xfrm>
          <a:off x="8468501" y="421314"/>
          <a:ext cx="534294" cy="57424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47"/>
                <a:gridCol w="267147"/>
              </a:tblGrid>
              <a:tr h="191416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Nonsmoking (0)</a:t>
                      </a:r>
                      <a:endParaRPr lang="en-US" dirty="0"/>
                    </a:p>
                  </a:txBody>
                  <a:tcPr vert="vert27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Friends’ Current Smoking Status</a:t>
                      </a:r>
                      <a:endParaRPr lang="en-US" dirty="0"/>
                    </a:p>
                  </a:txBody>
                  <a:tcPr vert="vert270"/>
                </a:tc>
              </a:tr>
              <a:tr h="19141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Moderate (1)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a:txBody>
                  <a:tcPr vert="vert27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vert="vert270"/>
                </a:tc>
              </a:tr>
              <a:tr h="191416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Smoking (2)</a:t>
                      </a:r>
                      <a:endParaRPr lang="en-US" dirty="0"/>
                    </a:p>
                  </a:txBody>
                  <a:tcPr vert="vert27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vert="vert270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18" y="654094"/>
            <a:ext cx="5813125" cy="53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3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SIENA as an Agent-Based Model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525963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Model fitting uses a simulation algorithm, making computational experiments a natural extension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</a:p>
          <a:p>
            <a:pPr marL="742950" lvl="2" indent="-342900"/>
            <a:r>
              <a:rPr lang="en-US" sz="2000" b="1" dirty="0" smtClean="0">
                <a:solidFill>
                  <a:srgbClr val="000000"/>
                </a:solidFill>
              </a:rPr>
              <a:t>Decision rules are grounded in empirical estimates </a:t>
            </a:r>
          </a:p>
          <a:p>
            <a:pPr marL="742950" lvl="2" indent="-342900"/>
            <a:r>
              <a:rPr lang="en-US" sz="2000" dirty="0" smtClean="0"/>
              <a:t>Useful </a:t>
            </a:r>
            <a:r>
              <a:rPr lang="en-US" sz="2000" dirty="0"/>
              <a:t>to evaluate goodness-of-fit, decompose network-behavior associations, </a:t>
            </a:r>
            <a:r>
              <a:rPr lang="en-US" sz="2000" dirty="0" smtClean="0"/>
              <a:t>and evaluate </a:t>
            </a:r>
            <a:r>
              <a:rPr lang="en-US" sz="2000" dirty="0"/>
              <a:t>interventions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Fit model to empirical data (</a:t>
            </a:r>
            <a:r>
              <a:rPr lang="en-US" sz="2000" i="1" dirty="0" smtClean="0"/>
              <a:t>optional</a:t>
            </a:r>
            <a:r>
              <a:rPr lang="en-US" sz="2000" dirty="0" smtClean="0"/>
              <a:t>)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Simulate network evolution using estimated parameters or manipulations of them</a:t>
            </a:r>
          </a:p>
          <a:p>
            <a:pPr marL="857250" lvl="2" indent="-457200"/>
            <a:r>
              <a:rPr lang="en-US" sz="2000" dirty="0" smtClean="0">
                <a:solidFill>
                  <a:srgbClr val="C0504D"/>
                </a:solidFill>
              </a:rPr>
              <a:t>Can also manipulate initial conditions (e.g., network structure, behavior distribution, etc.)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Measure simulated network/behavior properties of interest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81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Decomposing Network Homogeneity</a:t>
            </a:r>
            <a:endParaRPr lang="en-US" sz="32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176205"/>
              </p:ext>
            </p:extLst>
          </p:nvPr>
        </p:nvGraphicFramePr>
        <p:xfrm>
          <a:off x="457200" y="4114800"/>
          <a:ext cx="8229600" cy="18542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209800"/>
                <a:gridCol w="1676400"/>
                <a:gridCol w="1905000"/>
                <a:gridCol w="2438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Selection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Influence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Schaefer</a:t>
                      </a:r>
                      <a:r>
                        <a:rPr lang="en-US" b="1" baseline="0" dirty="0" smtClean="0"/>
                        <a:t> et al. 2012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U.S.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Mercken</a:t>
                      </a:r>
                      <a:r>
                        <a:rPr lang="en-US" dirty="0" smtClean="0"/>
                        <a:t> et</a:t>
                      </a:r>
                      <a:r>
                        <a:rPr lang="en-US" baseline="0" dirty="0" smtClean="0"/>
                        <a:t> al. 2009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17-47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6-23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Europe (6 countries)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Mercken</a:t>
                      </a:r>
                      <a:r>
                        <a:rPr lang="en-US" dirty="0" smtClean="0"/>
                        <a:t> et</a:t>
                      </a:r>
                      <a:r>
                        <a:rPr lang="en-US" baseline="0" dirty="0" smtClean="0"/>
                        <a:t> al. 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31-46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15-22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Finland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Steglich</a:t>
                      </a:r>
                      <a:r>
                        <a:rPr lang="en-US" baseline="0" dirty="0" smtClean="0"/>
                        <a:t> et al. 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25-34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20-37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Scotland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95401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 much network homogeneity </a:t>
            </a:r>
            <a:r>
              <a:rPr lang="en-US" sz="2400" dirty="0" smtClean="0"/>
              <a:t>on smoking is </a:t>
            </a:r>
            <a:r>
              <a:rPr lang="en-US" sz="2400" dirty="0"/>
              <a:t>due to </a:t>
            </a:r>
            <a:r>
              <a:rPr lang="en-US" sz="2400" b="1" dirty="0"/>
              <a:t>selection</a:t>
            </a:r>
            <a:r>
              <a:rPr lang="en-US" sz="2400" dirty="0"/>
              <a:t> vs. </a:t>
            </a:r>
            <a:r>
              <a:rPr lang="en-US" sz="2400" b="1" dirty="0"/>
              <a:t>influence</a:t>
            </a:r>
            <a:r>
              <a:rPr lang="en-US" sz="2400" dirty="0"/>
              <a:t>?</a:t>
            </a:r>
          </a:p>
          <a:p>
            <a:pPr lvl="1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Systematically set selection and influence parameters to zero and simulate network-behavior co-evolution (see Steglich et al. 2010)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2"/>
          <a:srcRect l="10541" t="12996" r="8286" b="64167"/>
          <a:stretch/>
        </p:blipFill>
        <p:spPr>
          <a:xfrm>
            <a:off x="152400" y="76200"/>
            <a:ext cx="3768439" cy="1371599"/>
          </a:xfrm>
          <a:prstGeom prst="rect">
            <a:avLst/>
          </a:prstGeom>
        </p:spPr>
      </p:pic>
      <p:pic>
        <p:nvPicPr>
          <p:cNvPr id="8" name="Picture 7" descr="Screen Shot 2018-04-16 at 10.00.1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9" b="41292"/>
          <a:stretch/>
        </p:blipFill>
        <p:spPr>
          <a:xfrm>
            <a:off x="3962400" y="30138"/>
            <a:ext cx="4877982" cy="931523"/>
          </a:xfrm>
          <a:prstGeom prst="rect">
            <a:avLst/>
          </a:prstGeom>
        </p:spPr>
      </p:pic>
      <p:pic>
        <p:nvPicPr>
          <p:cNvPr id="9" name="Picture 8" descr="Screen Shot 2018-04-16 at 10.00.1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83"/>
          <a:stretch/>
        </p:blipFill>
        <p:spPr>
          <a:xfrm>
            <a:off x="3948889" y="990600"/>
            <a:ext cx="5181600" cy="29696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0010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Evaluating </a:t>
            </a:r>
            <a:r>
              <a:rPr lang="en-US" sz="2800" dirty="0" smtClean="0"/>
              <a:t>Interventions: </a:t>
            </a:r>
            <a:r>
              <a:rPr lang="en-US" sz="2800" b="1" dirty="0" smtClean="0"/>
              <a:t>How do smoking/friendship dynamics affect smoking prevalence?</a:t>
            </a:r>
          </a:p>
          <a:p>
            <a:r>
              <a:rPr lang="en-US" sz="2400" dirty="0"/>
              <a:t>Manipulate model parameters related to key “intervention levers”</a:t>
            </a:r>
          </a:p>
          <a:p>
            <a:pPr lvl="1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Peer influence 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Smoker </a:t>
            </a:r>
            <a:r>
              <a:rPr lang="en-US" sz="2400" dirty="0">
                <a:solidFill>
                  <a:srgbClr val="953735"/>
                </a:solidFill>
              </a:rPr>
              <a:t>popularity </a:t>
            </a:r>
          </a:p>
          <a:p>
            <a:r>
              <a:rPr lang="en-US" sz="2400" dirty="0" smtClean="0"/>
              <a:t>Remaining </a:t>
            </a:r>
            <a:r>
              <a:rPr lang="en-US" sz="2400" dirty="0"/>
              <a:t>model parameters from fitted model</a:t>
            </a:r>
          </a:p>
          <a:p>
            <a:r>
              <a:rPr lang="en-US" sz="2400" dirty="0"/>
              <a:t>Initial conditions = observed wave 1 data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9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Manipulations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525963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Peer influence (</a:t>
            </a:r>
            <a:r>
              <a:rPr lang="en-US" sz="2400" dirty="0" err="1" smtClean="0"/>
              <a:t>avSim</a:t>
            </a:r>
            <a:r>
              <a:rPr lang="en-US" sz="2400" dirty="0" smtClean="0"/>
              <a:t>): observed </a:t>
            </a:r>
            <a:r>
              <a:rPr lang="en-US" sz="2400" dirty="0"/>
              <a:t>b = </a:t>
            </a:r>
            <a:r>
              <a:rPr lang="en-US" sz="2400" dirty="0" smtClean="0"/>
              <a:t>2.89</a:t>
            </a:r>
          </a:p>
          <a:p>
            <a:pPr lvl="1"/>
            <a:r>
              <a:rPr lang="en-US" sz="2400" dirty="0" smtClean="0">
                <a:solidFill>
                  <a:srgbClr val="C0504D"/>
                </a:solidFill>
              </a:rPr>
              <a:t>Manipulated b = 0, 1, 2, 3, 4, 5, 6</a:t>
            </a:r>
          </a:p>
          <a:p>
            <a:pPr lvl="2"/>
            <a:r>
              <a:rPr lang="en-US" dirty="0" smtClean="0"/>
              <a:t>Absent to strong (rarely observe negative PI)</a:t>
            </a:r>
          </a:p>
          <a:p>
            <a:r>
              <a:rPr lang="en-US" sz="2400" dirty="0" smtClean="0"/>
              <a:t>Smoker popularity (</a:t>
            </a:r>
            <a:r>
              <a:rPr lang="en-US" sz="2400" dirty="0" err="1" smtClean="0"/>
              <a:t>altX</a:t>
            </a:r>
            <a:r>
              <a:rPr lang="en-US" sz="2400" dirty="0" smtClean="0"/>
              <a:t>)</a:t>
            </a:r>
            <a:r>
              <a:rPr lang="en-US" sz="2400" dirty="0" smtClean="0">
                <a:solidFill>
                  <a:srgbClr val="000000"/>
                </a:solidFill>
              </a:rPr>
              <a:t>: observed b = .14</a:t>
            </a:r>
          </a:p>
          <a:p>
            <a:pPr lvl="1"/>
            <a:r>
              <a:rPr lang="en-US" sz="2400" dirty="0" smtClean="0">
                <a:solidFill>
                  <a:srgbClr val="C0504D"/>
                </a:solidFill>
              </a:rPr>
              <a:t>Manipulated b = -.45, -.3, -.15, 0, .15, .3, .45, .6, .75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Unpopular…absent…popular</a:t>
            </a:r>
          </a:p>
          <a:p>
            <a:r>
              <a:rPr lang="en-US" sz="2400" dirty="0" smtClean="0"/>
              <a:t>1,000 iterations per condition</a:t>
            </a:r>
          </a:p>
          <a:p>
            <a:r>
              <a:rPr lang="en-US" sz="2400" dirty="0"/>
              <a:t>Remaining </a:t>
            </a:r>
            <a:r>
              <a:rPr lang="en-US" sz="2400" dirty="0" smtClean="0"/>
              <a:t>parameters same as fitted </a:t>
            </a:r>
            <a:r>
              <a:rPr lang="en-US" sz="2400" dirty="0"/>
              <a:t>model</a:t>
            </a:r>
          </a:p>
          <a:p>
            <a:r>
              <a:rPr lang="en-US" sz="2400" dirty="0"/>
              <a:t>Initial </a:t>
            </a:r>
            <a:r>
              <a:rPr lang="en-US" sz="2400" dirty="0" smtClean="0"/>
              <a:t>conditions: observed </a:t>
            </a:r>
            <a:r>
              <a:rPr lang="en-US" sz="2400" dirty="0"/>
              <a:t>wave 1 data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7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chaef\Documents\AeroFS\Projects\Health &amp; Networks\Simulations\figa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89" y="1422826"/>
            <a:ext cx="3752811" cy="36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Results of Manipulating Peer Influence (PI) and Smoking-based Popularity (smoke alter)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47119" y="5453138"/>
            <a:ext cx="3939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cs typeface="Century Schoolbook"/>
              </a:rPr>
              <a:t>Schaefer DR, </a:t>
            </a:r>
            <a:r>
              <a:rPr lang="en-US" sz="1200" dirty="0" err="1">
                <a:cs typeface="Century Schoolbook"/>
              </a:rPr>
              <a:t>adams</a:t>
            </a:r>
            <a:r>
              <a:rPr lang="en-US" sz="1200" dirty="0">
                <a:cs typeface="Century Schoolbook"/>
              </a:rPr>
              <a:t> j, Haas </a:t>
            </a:r>
            <a:r>
              <a:rPr lang="en-US" sz="1200" dirty="0" smtClean="0">
                <a:cs typeface="Century Schoolbook"/>
              </a:rPr>
              <a:t>SA. 2013. Social Networks</a:t>
            </a:r>
          </a:p>
          <a:p>
            <a:pPr algn="r"/>
            <a:r>
              <a:rPr lang="en-US" sz="1200" dirty="0" smtClean="0">
                <a:cs typeface="Century Schoolbook"/>
              </a:rPr>
              <a:t> </a:t>
            </a:r>
            <a:r>
              <a:rPr lang="en-US" sz="1200" dirty="0">
                <a:cs typeface="Century Schoolbook"/>
              </a:rPr>
              <a:t>and Smoking: Exploring the Effects of Peer </a:t>
            </a:r>
            <a:r>
              <a:rPr lang="en-US" sz="1200" dirty="0" smtClean="0">
                <a:cs typeface="Century Schoolbook"/>
              </a:rPr>
              <a:t>Influence</a:t>
            </a:r>
          </a:p>
          <a:p>
            <a:pPr algn="r"/>
            <a:r>
              <a:rPr lang="en-US" sz="1200" dirty="0" smtClean="0">
                <a:cs typeface="Century Schoolbook"/>
              </a:rPr>
              <a:t> </a:t>
            </a:r>
            <a:r>
              <a:rPr lang="en-US" sz="1200" dirty="0">
                <a:cs typeface="Century Schoolbook"/>
              </a:rPr>
              <a:t>and Smoker Popularity through Simulations. </a:t>
            </a:r>
            <a:endParaRPr lang="en-US" sz="1200" dirty="0" smtClean="0">
              <a:cs typeface="Century Schoolbook"/>
            </a:endParaRPr>
          </a:p>
          <a:p>
            <a:pPr algn="r"/>
            <a:r>
              <a:rPr lang="en-US" sz="1200" i="1" dirty="0" smtClean="0">
                <a:cs typeface="Century Schoolbook"/>
              </a:rPr>
              <a:t>Health </a:t>
            </a:r>
            <a:r>
              <a:rPr lang="en-US" sz="1200" i="1" dirty="0">
                <a:cs typeface="Century Schoolbook"/>
              </a:rPr>
              <a:t>Education &amp; Behavior, </a:t>
            </a:r>
            <a:r>
              <a:rPr lang="en-US" sz="1200" dirty="0"/>
              <a:t>40(S1):24-32</a:t>
            </a:r>
            <a:r>
              <a:rPr lang="en-US" sz="1200" i="1" dirty="0">
                <a:cs typeface="Century Schoolbook"/>
              </a:rPr>
              <a:t>.</a:t>
            </a:r>
            <a:endParaRPr lang="en-US" sz="1200" dirty="0">
              <a:cs typeface="Century Schoolbook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66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"/>
          <a:stretch/>
        </p:blipFill>
        <p:spPr bwMode="auto">
          <a:xfrm>
            <a:off x="137248" y="1904622"/>
            <a:ext cx="5253941" cy="299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83161" y="1532120"/>
            <a:ext cx="279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Independent Manipulations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37207" y="1330525"/>
            <a:ext cx="194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Manipulation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8619" y="4993087"/>
            <a:ext cx="430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Stronger peer influence increases smoking prevalence</a:t>
            </a:r>
            <a:r>
              <a:rPr lang="en-US" b="1" dirty="0" smtClean="0"/>
              <a:t>, but only when smokers are popular </a:t>
            </a:r>
            <a:r>
              <a:rPr lang="en-US" dirty="0" smtClean="0"/>
              <a:t>(negative effects when smokers unpopular)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5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3535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Context </a:t>
            </a:r>
            <a:r>
              <a:rPr lang="en-US" sz="2400" b="1" dirty="0" smtClean="0"/>
              <a:t>Effects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We’ve only been considering limited school contexts </a:t>
            </a:r>
          </a:p>
          <a:p>
            <a:pPr lvl="1"/>
            <a:r>
              <a:rPr lang="en-US" sz="2400" dirty="0" smtClean="0"/>
              <a:t>Jefferson High is somewhat atypical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Screen Shot 2018-04-16 at 10.03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33"/>
          <a:stretch/>
        </p:blipFill>
        <p:spPr>
          <a:xfrm>
            <a:off x="4953000" y="2"/>
            <a:ext cx="4114800" cy="1711140"/>
          </a:xfrm>
          <a:prstGeom prst="rect">
            <a:avLst/>
          </a:prstGeom>
        </p:spPr>
      </p:pic>
      <p:pic>
        <p:nvPicPr>
          <p:cNvPr id="10" name="Picture 9" descr="Screen Shot 2018-04-16 at 10.03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28" r="23720"/>
          <a:stretch/>
        </p:blipFill>
        <p:spPr>
          <a:xfrm>
            <a:off x="5029200" y="1828800"/>
            <a:ext cx="3369655" cy="355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339" b="78521"/>
          <a:stretch/>
        </p:blipFill>
        <p:spPr>
          <a:xfrm>
            <a:off x="76199" y="76200"/>
            <a:ext cx="486150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7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24000" y="990600"/>
            <a:ext cx="5413494" cy="5260777"/>
            <a:chOff x="1524000" y="990600"/>
            <a:chExt cx="5413494" cy="526077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91"/>
            <a:stretch/>
          </p:blipFill>
          <p:spPr bwMode="auto">
            <a:xfrm>
              <a:off x="1524000" y="990600"/>
              <a:ext cx="5413494" cy="5027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76600" y="5943600"/>
              <a:ext cx="228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Smoking Prevalence</a:t>
              </a:r>
              <a:endParaRPr lang="en-US" sz="1400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 smtClean="0"/>
              <a:t>Smoking Prevalence across 95 Add Health schools</a:t>
            </a:r>
            <a:br>
              <a:rPr lang="en-US" sz="2400" dirty="0" smtClean="0"/>
            </a:br>
            <a:r>
              <a:rPr lang="en-US" sz="2400" dirty="0" smtClean="0"/>
              <a:t>(proportion of students who smoked in past 12 months)</a:t>
            </a: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68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410200" y="3048000"/>
            <a:ext cx="1638300" cy="2680699"/>
            <a:chOff x="5410200" y="3048000"/>
            <a:chExt cx="1638300" cy="268069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096000" y="3518899"/>
              <a:ext cx="0" cy="220980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5410200" y="3048000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Jefferson High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85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3535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Context </a:t>
            </a:r>
            <a:r>
              <a:rPr lang="en-US" sz="2400" b="1" dirty="0" smtClean="0"/>
              <a:t>Effects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We’ve only been considering limited school contexts </a:t>
            </a:r>
          </a:p>
          <a:p>
            <a:pPr lvl="1"/>
            <a:r>
              <a:rPr lang="en-US" sz="2400" dirty="0" smtClean="0"/>
              <a:t>Jefferson High is </a:t>
            </a:r>
            <a:r>
              <a:rPr lang="en-US" sz="2400" dirty="0"/>
              <a:t>somewhat atypical</a:t>
            </a:r>
            <a:endParaRPr lang="en-US" sz="2400" dirty="0" smtClean="0"/>
          </a:p>
          <a:p>
            <a:r>
              <a:rPr lang="en-US" sz="2400" dirty="0" smtClean="0"/>
              <a:t>How do the effects of these manipulations depend upon context?</a:t>
            </a:r>
          </a:p>
          <a:p>
            <a:pPr lvl="1"/>
            <a:r>
              <a:rPr lang="en-US" sz="2400" dirty="0" smtClean="0"/>
              <a:t>Perform the same computational experiment, but in schools with higher or lower prevalence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Screen Shot 2018-04-16 at 10.03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33"/>
          <a:stretch/>
        </p:blipFill>
        <p:spPr>
          <a:xfrm>
            <a:off x="4953000" y="2"/>
            <a:ext cx="4114800" cy="1711140"/>
          </a:xfrm>
          <a:prstGeom prst="rect">
            <a:avLst/>
          </a:prstGeom>
        </p:spPr>
      </p:pic>
      <p:pic>
        <p:nvPicPr>
          <p:cNvPr id="10" name="Picture 9" descr="Screen Shot 2018-04-16 at 10.03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28" r="23720"/>
          <a:stretch/>
        </p:blipFill>
        <p:spPr>
          <a:xfrm>
            <a:off x="5029200" y="1828800"/>
            <a:ext cx="3369655" cy="355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339" b="78521"/>
          <a:stretch/>
        </p:blipFill>
        <p:spPr>
          <a:xfrm>
            <a:off x="76199" y="76200"/>
            <a:ext cx="486150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2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 rot="16200000">
            <a:off x="-328943" y="3081668"/>
            <a:ext cx="1207260" cy="414733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entury Schoolbook"/>
                <a:ea typeface="+mn-ea"/>
                <a:cs typeface="Century Schoolbook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entury Schoolbook"/>
                <a:ea typeface="+mn-ea"/>
                <a:cs typeface="Century Schoolbook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entury Schoolbook"/>
                <a:ea typeface="+mn-ea"/>
                <a:cs typeface="Century Schoolbook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entury Schoolbook"/>
                <a:ea typeface="+mn-ea"/>
                <a:cs typeface="Century Schoolbook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entury Schoolbook"/>
                <a:ea typeface="+mn-ea"/>
                <a:cs typeface="Century Schoolbook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b="1" dirty="0" smtClean="0">
                <a:latin typeface="+mn-lt"/>
              </a:rPr>
              <a:t>Outcome</a:t>
            </a:r>
            <a:endParaRPr lang="en-US" sz="2000" b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526" y="5987018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Figure adapted from jimi adams</a:t>
            </a:r>
            <a:endParaRPr lang="en-US" sz="1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192485"/>
              </p:ext>
            </p:extLst>
          </p:nvPr>
        </p:nvGraphicFramePr>
        <p:xfrm>
          <a:off x="576995" y="1397000"/>
          <a:ext cx="8292685" cy="3455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9601"/>
                <a:gridCol w="1533844"/>
                <a:gridCol w="1977390"/>
                <a:gridCol w="1957219"/>
                <a:gridCol w="1414631"/>
              </a:tblGrid>
              <a:tr h="48828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 u="none" dirty="0" smtClean="0"/>
                        <a:t>Modeled Interdependencies between Individuals</a:t>
                      </a:r>
                      <a:endParaRPr lang="en-US" sz="2000" b="1" u="none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8287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 smtClean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None</a:t>
                      </a:r>
                      <a:endParaRPr lang="en-US" sz="2000" b="1" u="none" dirty="0">
                        <a:solidFill>
                          <a:schemeClr val="tx1"/>
                        </a:solidFill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 smtClean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w/in Dyad</a:t>
                      </a:r>
                      <a:endParaRPr lang="en-US" sz="2000" b="1" u="none" baseline="30000" dirty="0">
                        <a:solidFill>
                          <a:schemeClr val="tx1"/>
                        </a:solidFill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u="none" dirty="0" smtClean="0"/>
                        <a:t>Dyad+</a:t>
                      </a:r>
                      <a:endParaRPr lang="en-US" sz="2000" b="1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394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Individual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dirty="0" smtClean="0"/>
                        <a:t>Attribute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General Linear Model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Actor-Partner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Interdependence (APIM)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Network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</a:rPr>
                        <a:t>Autoregression</a:t>
                      </a:r>
                      <a:endParaRPr 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Stochastic Actor-Oriented Model </a:t>
                      </a:r>
                      <a:r>
                        <a:rPr lang="en-US" sz="2000" baseline="0" dirty="0" smtClean="0"/>
                        <a:t>(SAOM)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394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Network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Erdös-Renyi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(MR)QAP, Dyad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Independent Model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ERGM,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Relational Event Model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How do SAOMs relate to other models?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8650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Vary Initial Conditions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factor: initial smoking prevalence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But how to </a:t>
            </a:r>
            <a:r>
              <a:rPr lang="en-US" u="sng" dirty="0" smtClean="0"/>
              <a:t>distribute</a:t>
            </a:r>
            <a:r>
              <a:rPr lang="en-US" dirty="0" smtClean="0"/>
              <a:t> smoking, given its association with network structure?</a:t>
            </a:r>
          </a:p>
          <a:p>
            <a:pPr lvl="1"/>
            <a:r>
              <a:rPr lang="en-US" dirty="0" smtClean="0"/>
              <a:t>Associations depend on smoking prevalence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92577"/>
              </p:ext>
            </p:extLst>
          </p:nvPr>
        </p:nvGraphicFramePr>
        <p:xfrm>
          <a:off x="685800" y="3200400"/>
          <a:ext cx="7848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8100"/>
                <a:gridCol w="1308100"/>
                <a:gridCol w="1308100"/>
                <a:gridCol w="1308100"/>
                <a:gridCol w="1308100"/>
                <a:gridCol w="13081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Prevalence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762000" y="2286000"/>
            <a:ext cx="7620000" cy="1097280"/>
            <a:chOff x="762000" y="2438400"/>
            <a:chExt cx="7620000" cy="10972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12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52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92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32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472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629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"/>
            <a:ext cx="5974080" cy="596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93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72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" y="381000"/>
            <a:ext cx="5974080" cy="596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4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 </a:t>
            </a:r>
            <a:r>
              <a:rPr lang="en-US" dirty="0" smtClean="0"/>
              <a:t>Manipulation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 smtClean="0">
                <a:solidFill>
                  <a:schemeClr val="accent2"/>
                </a:solidFill>
              </a:rPr>
              <a:t>Randomly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assign </a:t>
            </a:r>
            <a:r>
              <a:rPr lang="en-US" sz="2400" dirty="0"/>
              <a:t>smoking values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rgbClr val="558ED5"/>
                </a:solidFill>
              </a:rPr>
              <a:t>Model-based</a:t>
            </a:r>
            <a:r>
              <a:rPr lang="en-US" sz="2400" dirty="0"/>
              <a:t>: Use ERGM to simulate </a:t>
            </a:r>
            <a:r>
              <a:rPr lang="en-US" sz="2400" dirty="0" smtClean="0"/>
              <a:t>initial networks </a:t>
            </a:r>
            <a:r>
              <a:rPr lang="en-US" sz="2400" dirty="0"/>
              <a:t>with specified network properties</a:t>
            </a:r>
          </a:p>
          <a:p>
            <a:pPr lvl="1"/>
            <a:r>
              <a:rPr lang="en-US" sz="2400" dirty="0"/>
              <a:t>Network/smoking associations</a:t>
            </a:r>
          </a:p>
          <a:p>
            <a:pPr lvl="1"/>
            <a:r>
              <a:rPr lang="en-US" sz="2400" dirty="0"/>
              <a:t>Autocorrelation on factors related to smoking (sex, age, alcohol, smoking)</a:t>
            </a:r>
          </a:p>
          <a:p>
            <a:pPr lvl="1"/>
            <a:r>
              <a:rPr lang="en-US" sz="2400" dirty="0"/>
              <a:t>Retain networks matching observed on density, autocorrelation, and smoker </a:t>
            </a:r>
            <a:r>
              <a:rPr lang="en-US" sz="2400" dirty="0" smtClean="0"/>
              <a:t>popularity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/>
              <a:t>Empirically-based</a:t>
            </a:r>
            <a:r>
              <a:rPr lang="en-US" sz="2400" dirty="0" smtClean="0"/>
              <a:t>: use each observed Add Health school</a:t>
            </a:r>
          </a:p>
          <a:p>
            <a:pPr marL="747713" lvl="1" indent="-347663"/>
            <a:r>
              <a:rPr lang="en-US" sz="2400" dirty="0" smtClean="0"/>
              <a:t>Maintains all associations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3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1F497D"/>
                </a:solidFill>
              </a:rPr>
              <a:t>Results: Observed Parameter Estimates, </a:t>
            </a:r>
          </a:p>
          <a:p>
            <a:r>
              <a:rPr lang="en-US" sz="3200" b="1" dirty="0">
                <a:solidFill>
                  <a:srgbClr val="1F497D"/>
                </a:solidFill>
              </a:rPr>
              <a:t>Initial Prevalence </a:t>
            </a:r>
            <a:r>
              <a:rPr lang="en-US" sz="3200" b="1" dirty="0" smtClean="0">
                <a:solidFill>
                  <a:srgbClr val="1F497D"/>
                </a:solidFill>
              </a:rPr>
              <a:t>Manipulation</a:t>
            </a:r>
            <a:endParaRPr lang="en-US" sz="3200" b="1" dirty="0">
              <a:solidFill>
                <a:srgbClr val="1F497D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3400" y="1524000"/>
            <a:ext cx="5562600" cy="4751387"/>
            <a:chOff x="1676400" y="1524000"/>
            <a:chExt cx="5562600" cy="4751387"/>
          </a:xfrm>
        </p:grpSpPr>
        <p:pic>
          <p:nvPicPr>
            <p:cNvPr id="10" name="Picture 9"/>
            <p:cNvPicPr/>
            <p:nvPr/>
          </p:nvPicPr>
          <p:blipFill rotWithShape="1">
            <a:blip r:embed="rId3"/>
            <a:srcRect t="4070"/>
            <a:stretch/>
          </p:blipFill>
          <p:spPr bwMode="auto">
            <a:xfrm>
              <a:off x="1676400" y="1524000"/>
              <a:ext cx="5562600" cy="475138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1195000" y="3404800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Change in Prevalence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67000" y="1752600"/>
              <a:ext cx="2438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Empirically-Based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Model-Based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Random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53200" y="1905000"/>
            <a:ext cx="205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Observed Estimates</a:t>
            </a:r>
          </a:p>
          <a:p>
            <a:endParaRPr lang="en-US" dirty="0"/>
          </a:p>
          <a:p>
            <a:r>
              <a:rPr lang="en-US" dirty="0" smtClean="0"/>
              <a:t>Smoker Popularity</a:t>
            </a:r>
          </a:p>
          <a:p>
            <a:r>
              <a:rPr lang="en-US" dirty="0" smtClean="0"/>
              <a:t>   b = .2</a:t>
            </a:r>
          </a:p>
          <a:p>
            <a:endParaRPr lang="en-US" dirty="0"/>
          </a:p>
          <a:p>
            <a:r>
              <a:rPr lang="en-US" dirty="0" smtClean="0"/>
              <a:t>Peer Influence</a:t>
            </a:r>
          </a:p>
          <a:p>
            <a:r>
              <a:rPr lang="en-US" dirty="0" smtClean="0"/>
              <a:t>   b = 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2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 txBox="1">
            <a:spLocks/>
          </p:cNvSpPr>
          <p:nvPr/>
        </p:nvSpPr>
        <p:spPr>
          <a:xfrm>
            <a:off x="152400" y="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1F497D"/>
                </a:solidFill>
              </a:rPr>
              <a:t>Results: 95 Add Health Schools as Initial Conditions  </a:t>
            </a:r>
            <a:endParaRPr lang="en-US" sz="3200" b="1" dirty="0">
              <a:solidFill>
                <a:srgbClr val="1F497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3200" y="1905000"/>
            <a:ext cx="205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Observed Estimates</a:t>
            </a:r>
          </a:p>
          <a:p>
            <a:endParaRPr lang="en-US" dirty="0"/>
          </a:p>
          <a:p>
            <a:r>
              <a:rPr lang="en-US" dirty="0" smtClean="0"/>
              <a:t>Smoker Popularity</a:t>
            </a:r>
          </a:p>
          <a:p>
            <a:r>
              <a:rPr lang="en-US" dirty="0" smtClean="0"/>
              <a:t>   b = .2</a:t>
            </a:r>
          </a:p>
          <a:p>
            <a:endParaRPr lang="en-US" dirty="0"/>
          </a:p>
          <a:p>
            <a:r>
              <a:rPr lang="en-US" dirty="0" smtClean="0"/>
              <a:t>Peer Influence</a:t>
            </a:r>
          </a:p>
          <a:p>
            <a:r>
              <a:rPr lang="en-US" dirty="0" smtClean="0"/>
              <a:t>   b = 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75</a:t>
            </a:fld>
            <a:endParaRPr lang="en-US"/>
          </a:p>
        </p:txBody>
      </p:sp>
      <p:pic>
        <p:nvPicPr>
          <p:cNvPr id="2" name="Picture 1" descr="graph school 160130x1 FIG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5800976" cy="58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7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76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71600" y="1524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Smoking Distribution: </a:t>
            </a:r>
            <a:r>
              <a:rPr lang="en-US" dirty="0" smtClean="0"/>
              <a:t>Empirically-Based, </a:t>
            </a:r>
            <a:r>
              <a:rPr lang="en-US" dirty="0" smtClean="0">
                <a:solidFill>
                  <a:srgbClr val="0000FF"/>
                </a:solidFill>
              </a:rPr>
              <a:t>Model-Based, </a:t>
            </a:r>
            <a:r>
              <a:rPr lang="en-US" dirty="0" smtClean="0">
                <a:solidFill>
                  <a:srgbClr val="FF0000"/>
                </a:solidFill>
              </a:rPr>
              <a:t>Random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997854" y="620720"/>
            <a:ext cx="7147560" cy="57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71200"/>
            <a:ext cx="4114800" cy="411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83616"/>
              </p:ext>
            </p:extLst>
          </p:nvPr>
        </p:nvGraphicFramePr>
        <p:xfrm>
          <a:off x="0" y="1314000"/>
          <a:ext cx="9144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0"/>
                <a:gridCol w="457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25%</a:t>
                      </a:r>
                      <a:r>
                        <a:rPr lang="en-US" baseline="0" dirty="0" smtClean="0"/>
                        <a:t> Initial Smokers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75% Initial Smokers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71200"/>
            <a:ext cx="41148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Contrasting Contexts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0580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Ties are more or less enduring states </a:t>
            </a:r>
          </a:p>
          <a:p>
            <a:pPr lvl="1"/>
            <a:r>
              <a:rPr lang="en-US" sz="2400" dirty="0"/>
              <a:t>Plausible for </a:t>
            </a:r>
            <a:r>
              <a:rPr lang="en-US" sz="2400" dirty="0" smtClean="0"/>
              <a:t>friendship </a:t>
            </a:r>
            <a:r>
              <a:rPr lang="en-US" sz="2400" dirty="0"/>
              <a:t>or </a:t>
            </a:r>
            <a:r>
              <a:rPr lang="en-US" sz="2400" dirty="0" smtClean="0"/>
              <a:t>collaborations</a:t>
            </a:r>
            <a:endParaRPr lang="en-US" sz="2400" dirty="0"/>
          </a:p>
          <a:p>
            <a:pPr lvl="1"/>
            <a:r>
              <a:rPr lang="en-US" sz="2400" dirty="0"/>
              <a:t>Not useful for “event” data </a:t>
            </a:r>
            <a:r>
              <a:rPr lang="en-US" sz="2400" dirty="0" smtClean="0"/>
              <a:t>(e.g. phone calls)</a:t>
            </a:r>
            <a:endParaRPr lang="en-US" sz="2400" dirty="0"/>
          </a:p>
          <a:p>
            <a:r>
              <a:rPr lang="en-US" sz="2400" dirty="0" smtClean="0"/>
              <a:t>Change </a:t>
            </a:r>
            <a:r>
              <a:rPr lang="en-US" sz="2400" dirty="0"/>
              <a:t>occurs in continuous time</a:t>
            </a:r>
            <a:endParaRPr lang="en-US" sz="2400" dirty="0" smtClean="0"/>
          </a:p>
          <a:p>
            <a:r>
              <a:rPr lang="en-US" sz="2400" dirty="0" smtClean="0"/>
              <a:t>Markov process: future state only a function of current state </a:t>
            </a:r>
          </a:p>
          <a:p>
            <a:pPr lvl="1"/>
            <a:r>
              <a:rPr lang="en-US" sz="2400" dirty="0" smtClean="0"/>
              <a:t>No lagged effects or “grudges”</a:t>
            </a:r>
          </a:p>
          <a:p>
            <a:r>
              <a:rPr lang="en-US" sz="2400" dirty="0"/>
              <a:t>Actors control outgoing ties and behavior</a:t>
            </a:r>
          </a:p>
          <a:p>
            <a:r>
              <a:rPr lang="en-US" sz="2400" dirty="0" smtClean="0"/>
              <a:t>One change at a time</a:t>
            </a:r>
          </a:p>
          <a:p>
            <a:pPr lvl="1"/>
            <a:r>
              <a:rPr lang="en-US" sz="2400" dirty="0" smtClean="0"/>
              <a:t>No coordinated or simultaneous changes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78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SIENA Assumptions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3380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Up to 10% probably ok, more than 20% likely a problem</a:t>
            </a:r>
          </a:p>
          <a:p>
            <a:r>
              <a:rPr lang="en-US" sz="2400" dirty="0" smtClean="0"/>
              <a:t>Endogenous network &amp; behavior imputation</a:t>
            </a:r>
          </a:p>
          <a:p>
            <a:pPr lvl="1"/>
            <a:r>
              <a:rPr lang="en-US" sz="2400" dirty="0" smtClean="0"/>
              <a:t>Missing values at </a:t>
            </a:r>
            <a:r>
              <a:rPr lang="en-US" sz="2400" i="1" dirty="0" smtClean="0">
                <a:latin typeface="Times New Roman"/>
                <a:cs typeface="Times New Roman"/>
              </a:rPr>
              <a:t>t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0</a:t>
            </a:r>
            <a:r>
              <a:rPr lang="en-US" sz="2400" dirty="0" smtClean="0"/>
              <a:t> set to 0 (network) or mode (behavior)</a:t>
            </a:r>
          </a:p>
          <a:p>
            <a:pPr lvl="1"/>
            <a:r>
              <a:rPr lang="en-US" sz="2400" dirty="0" smtClean="0"/>
              <a:t>Missing values at </a:t>
            </a:r>
            <a:r>
              <a:rPr lang="en-US" sz="2400" i="1" dirty="0" smtClean="0">
                <a:latin typeface="Times New Roman"/>
                <a:cs typeface="Times New Roman"/>
              </a:rPr>
              <a:t>t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1+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imputed with last valid value if possible, otherwise 0</a:t>
            </a:r>
          </a:p>
          <a:p>
            <a:r>
              <a:rPr lang="en-US" sz="2400" dirty="0" smtClean="0"/>
              <a:t>Covariates imputed with the mean</a:t>
            </a:r>
          </a:p>
          <a:p>
            <a:pPr lvl="1"/>
            <a:r>
              <a:rPr lang="en-US" sz="2400" dirty="0" smtClean="0"/>
              <a:t>Other values can be specified</a:t>
            </a:r>
          </a:p>
          <a:p>
            <a:r>
              <a:rPr lang="en-US" sz="2400" dirty="0" smtClean="0"/>
              <a:t>Imputed values are treated </a:t>
            </a:r>
            <a:r>
              <a:rPr lang="en-US" sz="2400" dirty="0"/>
              <a:t>as non-informative, thus not used in calculating </a:t>
            </a:r>
            <a:r>
              <a:rPr lang="en-US" sz="2400" dirty="0" smtClean="0"/>
              <a:t>target statistics</a:t>
            </a:r>
          </a:p>
          <a:p>
            <a:pPr lvl="1"/>
            <a:r>
              <a:rPr lang="en-US" sz="2400" dirty="0" smtClean="0"/>
              <a:t>Convergence and fit are determined based only upon observed cases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79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Missing 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0373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340"/>
            <a:ext cx="8229600" cy="1143000"/>
          </a:xfrm>
        </p:spPr>
        <p:txBody>
          <a:bodyPr/>
          <a:lstStyle/>
          <a:p>
            <a:r>
              <a:rPr lang="en-US" dirty="0" smtClean="0"/>
              <a:t>ERGM and SIENA Distinction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340"/>
            <a:ext cx="8229600" cy="4525963"/>
          </a:xfrm>
        </p:spPr>
        <p:txBody>
          <a:bodyPr>
            <a:noAutofit/>
          </a:bodyPr>
          <a:lstStyle/>
          <a:p>
            <a:r>
              <a:rPr lang="en-US" sz="2300" b="1" dirty="0"/>
              <a:t>D</a:t>
            </a:r>
            <a:r>
              <a:rPr lang="en-US" sz="2300" b="1" dirty="0" smtClean="0"/>
              <a:t>ynamic ERGM</a:t>
            </a:r>
            <a:r>
              <a:rPr lang="en-US" sz="2300" dirty="0" smtClean="0"/>
              <a:t> (e.g., TERGM, STERGM)</a:t>
            </a:r>
          </a:p>
          <a:p>
            <a:pPr lvl="1"/>
            <a:r>
              <a:rPr lang="en-US" sz="2300" dirty="0" smtClean="0"/>
              <a:t>Models </a:t>
            </a:r>
            <a:r>
              <a:rPr lang="en-US" sz="2300" dirty="0" err="1" smtClean="0"/>
              <a:t>X</a:t>
            </a:r>
            <a:r>
              <a:rPr lang="en-US" sz="2300" baseline="-25000" dirty="0" err="1" smtClean="0"/>
              <a:t>t</a:t>
            </a:r>
            <a:r>
              <a:rPr lang="en-US" sz="2300" dirty="0" smtClean="0"/>
              <a:t> as a function of X</a:t>
            </a:r>
            <a:r>
              <a:rPr lang="en-US" sz="2300" baseline="-25000" dirty="0" smtClean="0"/>
              <a:t>t-1</a:t>
            </a:r>
          </a:p>
          <a:p>
            <a:pPr lvl="1"/>
            <a:r>
              <a:rPr lang="en-US" sz="2300" dirty="0" smtClean="0"/>
              <a:t>Discrete change in network</a:t>
            </a:r>
          </a:p>
          <a:p>
            <a:r>
              <a:rPr lang="en-US" sz="2300" b="1" dirty="0" smtClean="0"/>
              <a:t>SIENA</a:t>
            </a:r>
          </a:p>
          <a:p>
            <a:pPr lvl="1"/>
            <a:r>
              <a:rPr lang="en-US" sz="2300" dirty="0" smtClean="0"/>
              <a:t>Conditional on X</a:t>
            </a:r>
            <a:r>
              <a:rPr lang="en-US" sz="2300" baseline="-25000" dirty="0" smtClean="0"/>
              <a:t>t-1</a:t>
            </a:r>
            <a:r>
              <a:rPr lang="en-US" sz="2300" dirty="0" smtClean="0"/>
              <a:t>, assume sequence of unobserved micro-steps to </a:t>
            </a:r>
            <a:r>
              <a:rPr lang="en-US" sz="2300" dirty="0" err="1" smtClean="0"/>
              <a:t>X</a:t>
            </a:r>
            <a:r>
              <a:rPr lang="en-US" sz="2300" baseline="-25000" dirty="0" err="1" smtClean="0"/>
              <a:t>t</a:t>
            </a:r>
            <a:endParaRPr lang="en-US" sz="2300" dirty="0" smtClean="0"/>
          </a:p>
          <a:p>
            <a:pPr lvl="1"/>
            <a:r>
              <a:rPr lang="en-US" sz="2300" dirty="0" smtClean="0"/>
              <a:t>A micro-step allows one actor to change one tie</a:t>
            </a:r>
          </a:p>
          <a:p>
            <a:pPr lvl="1"/>
            <a:r>
              <a:rPr lang="en-US" sz="2300" dirty="0" smtClean="0"/>
              <a:t>Model estimates the “rules” actors use to determine which tie to change</a:t>
            </a:r>
          </a:p>
          <a:p>
            <a:pPr lvl="1"/>
            <a:r>
              <a:rPr lang="en-US" sz="2300" dirty="0" smtClean="0"/>
              <a:t>Ultimately, actors following these rules produce a network resembling </a:t>
            </a:r>
            <a:r>
              <a:rPr lang="en-US" sz="2300" dirty="0" err="1" smtClean="0"/>
              <a:t>X</a:t>
            </a:r>
            <a:r>
              <a:rPr lang="en-US" sz="2300" baseline="-25000" dirty="0" err="1" smtClean="0"/>
              <a:t>t</a:t>
            </a:r>
            <a:endParaRPr lang="en-US" sz="2300" baseline="-25000" dirty="0" smtClean="0"/>
          </a:p>
          <a:p>
            <a:r>
              <a:rPr lang="en-US" sz="2300" dirty="0" smtClean="0"/>
              <a:t>For more details see: </a:t>
            </a:r>
            <a:r>
              <a:rPr lang="en-US" sz="2300" dirty="0">
                <a:hlinkClick r:id="rId2"/>
              </a:rPr>
              <a:t>https://osf.io/preprints/socarxiv/</a:t>
            </a:r>
            <a:r>
              <a:rPr lang="en-US" sz="2300" dirty="0" smtClean="0">
                <a:hlinkClick r:id="rId2"/>
              </a:rPr>
              <a:t>6rm9q</a:t>
            </a:r>
            <a:r>
              <a:rPr lang="en-US" sz="2300" dirty="0" smtClean="0"/>
              <a:t>  </a:t>
            </a:r>
            <a:endParaRPr lang="en-US" sz="2300" baseline="-25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99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Good Sources of Information</a:t>
            </a:r>
            <a:endParaRPr lang="en-US" sz="32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80</a:t>
            </a:fld>
            <a:endParaRPr lang="en-US"/>
          </a:p>
        </p:txBody>
      </p:sp>
      <p:pic>
        <p:nvPicPr>
          <p:cNvPr id="4" name="Content Placeholder 3" descr="Screen Shot 2016-05-12 at 1.46.1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" b="-264"/>
          <a:stretch/>
        </p:blipFill>
        <p:spPr>
          <a:xfrm>
            <a:off x="6019800" y="1114297"/>
            <a:ext cx="2743200" cy="3235046"/>
          </a:xfrm>
          <a:ln>
            <a:solidFill>
              <a:srgbClr val="4F81BD"/>
            </a:solidFill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RSiena</a:t>
            </a:r>
            <a:r>
              <a:rPr lang="en-US" sz="2400" b="1" dirty="0" smtClean="0"/>
              <a:t> </a:t>
            </a:r>
            <a:r>
              <a:rPr lang="en-US" sz="2400" b="1" dirty="0"/>
              <a:t>manual</a:t>
            </a:r>
          </a:p>
          <a:p>
            <a:r>
              <a:rPr lang="en-US" sz="2400" dirty="0" err="1"/>
              <a:t>Snijders</a:t>
            </a:r>
            <a:r>
              <a:rPr lang="en-US" sz="2400" dirty="0"/>
              <a:t>, van de Bunt &amp; </a:t>
            </a:r>
            <a:r>
              <a:rPr lang="en-US" sz="2400" dirty="0" err="1"/>
              <a:t>Steglich</a:t>
            </a:r>
            <a:r>
              <a:rPr lang="en-US" sz="2400" dirty="0"/>
              <a:t>, 2010</a:t>
            </a:r>
          </a:p>
          <a:p>
            <a:r>
              <a:rPr lang="en-US" sz="2400" dirty="0" err="1"/>
              <a:t>Steglich</a:t>
            </a:r>
            <a:r>
              <a:rPr lang="en-US" sz="2400" dirty="0"/>
              <a:t>, </a:t>
            </a:r>
            <a:r>
              <a:rPr lang="en-US" sz="2400" dirty="0" err="1"/>
              <a:t>Snijders</a:t>
            </a:r>
            <a:r>
              <a:rPr lang="en-US" sz="2400" dirty="0"/>
              <a:t> &amp; Pearson, 2010</a:t>
            </a:r>
          </a:p>
          <a:p>
            <a:endParaRPr lang="en-US" sz="2400" dirty="0" smtClean="0"/>
          </a:p>
          <a:p>
            <a:r>
              <a:rPr lang="en-US" sz="2400" dirty="0" smtClean="0"/>
              <a:t>Tom </a:t>
            </a:r>
            <a:r>
              <a:rPr lang="en-US" sz="2400" dirty="0" err="1" smtClean="0"/>
              <a:t>Snijders</a:t>
            </a:r>
            <a:r>
              <a:rPr lang="en-US" sz="2400" dirty="0" smtClean="0"/>
              <a:t>’ SIENA website</a:t>
            </a:r>
          </a:p>
          <a:p>
            <a:pPr marL="457200" lvl="1" indent="0">
              <a:buNone/>
            </a:pPr>
            <a:r>
              <a:rPr lang="en-US" sz="2000" dirty="0" err="1"/>
              <a:t>www.stats.ox.ac.uk</a:t>
            </a:r>
            <a:r>
              <a:rPr lang="en-US" sz="2000" dirty="0"/>
              <a:t>/</a:t>
            </a:r>
            <a:r>
              <a:rPr lang="en-US" sz="2000" dirty="0" err="1"/>
              <a:t>siena</a:t>
            </a:r>
            <a:r>
              <a:rPr lang="en-US" sz="2000" dirty="0" smtClean="0"/>
              <a:t>/</a:t>
            </a:r>
          </a:p>
          <a:p>
            <a:pPr lvl="1"/>
            <a:r>
              <a:rPr lang="en-US" sz="2000" dirty="0"/>
              <a:t>Workshops</a:t>
            </a:r>
          </a:p>
          <a:p>
            <a:pPr lvl="1"/>
            <a:r>
              <a:rPr lang="en-US" sz="2000" dirty="0" smtClean="0"/>
              <a:t>Scripts</a:t>
            </a:r>
          </a:p>
          <a:p>
            <a:pPr lvl="1"/>
            <a:r>
              <a:rPr lang="en-US" sz="2000" dirty="0" smtClean="0"/>
              <a:t>Applications in the literature</a:t>
            </a:r>
          </a:p>
          <a:p>
            <a:pPr lvl="1"/>
            <a:r>
              <a:rPr lang="en-US" sz="2000" dirty="0" smtClean="0"/>
              <a:t>Latest version of </a:t>
            </a:r>
            <a:r>
              <a:rPr lang="en-US" sz="2000" dirty="0" err="1" smtClean="0"/>
              <a:t>RSiena</a:t>
            </a:r>
            <a:endParaRPr lang="en-US" sz="2000" dirty="0" smtClean="0"/>
          </a:p>
          <a:p>
            <a:pPr lvl="1"/>
            <a:r>
              <a:rPr lang="en-US" sz="2000" dirty="0" smtClean="0"/>
              <a:t>Link to </a:t>
            </a:r>
            <a:r>
              <a:rPr lang="en-US" sz="2000" dirty="0" err="1" smtClean="0"/>
              <a:t>stocnet</a:t>
            </a:r>
            <a:r>
              <a:rPr lang="en-US" sz="2000" dirty="0" smtClean="0"/>
              <a:t> listserv – </a:t>
            </a:r>
            <a:r>
              <a:rPr lang="en-US" sz="2000" dirty="0" smtClean="0">
                <a:solidFill>
                  <a:srgbClr val="C0504D"/>
                </a:solidFill>
              </a:rPr>
              <a:t>important updates announced here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err="1" smtClean="0"/>
              <a:t>Siena_algorithms.pdf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643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End of Lecture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6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2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SAOM </a:t>
            </a:r>
            <a:r>
              <a:rPr lang="en-US" sz="3200" b="1" dirty="0" smtClean="0"/>
              <a:t>Lab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If you haven’t done so already: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Download the script from box</a:t>
            </a:r>
          </a:p>
          <a:p>
            <a:r>
              <a:rPr lang="en-US" sz="2800" dirty="0" smtClean="0"/>
              <a:t>Install the </a:t>
            </a:r>
            <a:r>
              <a:rPr lang="en-US" sz="2800" dirty="0" err="1" smtClean="0"/>
              <a:t>RSiena</a:t>
            </a:r>
            <a:r>
              <a:rPr lang="en-US" sz="2800" dirty="0" smtClean="0"/>
              <a:t> library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Type: </a:t>
            </a:r>
            <a:r>
              <a:rPr lang="en-US" dirty="0" err="1" smtClean="0">
                <a:solidFill>
                  <a:srgbClr val="000000"/>
                </a:solidFill>
              </a:rPr>
              <a:t>install.packages</a:t>
            </a:r>
            <a:r>
              <a:rPr lang="en-US" dirty="0">
                <a:solidFill>
                  <a:srgbClr val="000000"/>
                </a:solidFill>
              </a:rPr>
              <a:t>("</a:t>
            </a:r>
            <a:r>
              <a:rPr lang="en-US" dirty="0" err="1" smtClean="0">
                <a:solidFill>
                  <a:srgbClr val="000000"/>
                </a:solidFill>
              </a:rPr>
              <a:t>RSiena</a:t>
            </a:r>
            <a:r>
              <a:rPr lang="en-US" dirty="0" smtClean="0">
                <a:solidFill>
                  <a:srgbClr val="000000"/>
                </a:solidFill>
              </a:rPr>
              <a:t>”)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19068"/>
            <a:ext cx="8229600" cy="109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1" dirty="0"/>
              <a:t>Data structures possible for T&gt;1 time points</a:t>
            </a:r>
          </a:p>
          <a:p>
            <a:r>
              <a:rPr lang="en-US" sz="3200" dirty="0"/>
              <a:t>(SIENA data creation functions in parentheses)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258390"/>
              </p:ext>
            </p:extLst>
          </p:nvPr>
        </p:nvGraphicFramePr>
        <p:xfrm>
          <a:off x="256586" y="2157060"/>
          <a:ext cx="8646867" cy="3607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078"/>
                <a:gridCol w="2378263"/>
                <a:gridCol w="2378263"/>
                <a:gridCol w="2378263"/>
              </a:tblGrid>
              <a:tr h="488287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u="none" dirty="0" smtClean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Exogenous</a:t>
                      </a:r>
                      <a:endParaRPr lang="en-US" sz="1800" b="1" u="none" dirty="0">
                        <a:solidFill>
                          <a:schemeClr val="tx1"/>
                        </a:solidFill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u="none" baseline="30000" dirty="0">
                        <a:solidFill>
                          <a:schemeClr val="tx1"/>
                        </a:solidFill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 smtClean="0"/>
                        <a:t>Endogenous</a:t>
                      </a:r>
                      <a:endParaRPr lang="en-US" sz="1800" b="1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28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Data</a:t>
                      </a:r>
                      <a:r>
                        <a:rPr lang="en-US" sz="1800" b="1" baseline="0" dirty="0" smtClean="0"/>
                        <a:t> T</a:t>
                      </a:r>
                      <a:r>
                        <a:rPr lang="en-US" sz="1800" b="1" dirty="0" smtClean="0"/>
                        <a:t>ype</a:t>
                      </a:r>
                      <a:endParaRPr lang="en-US" sz="1800" b="1" dirty="0"/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 smtClean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Single</a:t>
                      </a:r>
                      <a:r>
                        <a:rPr lang="en-US" sz="180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1" u="none" dirty="0" smtClean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time point</a:t>
                      </a:r>
                      <a:endParaRPr lang="en-US" sz="1800" b="1" u="none" dirty="0">
                        <a:solidFill>
                          <a:schemeClr val="tx1"/>
                        </a:solidFill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 smtClean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Multiple time</a:t>
                      </a:r>
                      <a:r>
                        <a:rPr lang="en-US" sz="180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points (1 to T-1)</a:t>
                      </a:r>
                      <a:endParaRPr lang="en-US" sz="1800" b="1" u="none" baseline="30000" dirty="0">
                        <a:solidFill>
                          <a:schemeClr val="tx1"/>
                        </a:solidFill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 smtClean="0"/>
                        <a:t>Multiple time </a:t>
                      </a:r>
                    </a:p>
                    <a:p>
                      <a:pPr algn="ctr"/>
                      <a:r>
                        <a:rPr lang="en-US" sz="1800" b="1" u="none" dirty="0" smtClean="0"/>
                        <a:t>points (1 to T)</a:t>
                      </a:r>
                      <a:endParaRPr lang="en-US" sz="1800" b="1" u="none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949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Individual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sz="1800" b="1" dirty="0" smtClean="0"/>
                        <a:t>Attribute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Constant Covariate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coCovar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Changing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Covariate (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varCovar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Dependent Behavior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sienaDependent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, type=‘behavior’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3949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Network*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Dyadic Covariate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coDyadCovar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Changing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Dyadic Covariate (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varDyadCovar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Dependent Network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sienaDependent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, type=‘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oneMode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’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5831525"/>
            <a:ext cx="333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Bipartite networks also possible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5343" y="1205772"/>
            <a:ext cx="7513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A model can have multiple instances of each type (even dependent networks and behaviors)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741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3712"/>
            <a:ext cx="8432800" cy="4994708"/>
          </a:xfrm>
        </p:spPr>
        <p:txBody>
          <a:bodyPr>
            <a:noAutofit/>
          </a:bodyPr>
          <a:lstStyle/>
          <a:p>
            <a:r>
              <a:rPr lang="en-US" sz="2400" dirty="0" smtClean="0"/>
              <a:t>One mode or two mode network with at least two observations, each represented as a matrix</a:t>
            </a:r>
            <a:endParaRPr lang="en-US" sz="2400" dirty="0"/>
          </a:p>
          <a:p>
            <a:pPr lvl="1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Ties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coded 0, 1, 10 (structural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0)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, 11 (structural 1),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or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NA 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 smtClean="0"/>
              <a:t>For each “period” between adjacent waves, stability measured by the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Jaccard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coefficient </a:t>
            </a:r>
            <a:r>
              <a:rPr lang="en-US" sz="2400" dirty="0" smtClean="0"/>
              <a:t>should </a:t>
            </a:r>
            <a:r>
              <a:rPr lang="en-US" sz="2400" dirty="0"/>
              <a:t>be at least .25 </a:t>
            </a:r>
            <a:endParaRPr lang="en-US" sz="2400" dirty="0" smtClean="0"/>
          </a:p>
          <a:p>
            <a:pPr lvl="1"/>
            <a:r>
              <a:rPr lang="en-US" sz="2400" dirty="0" smtClean="0"/>
              <a:t>Ties </a:t>
            </a:r>
            <a:r>
              <a:rPr lang="en-US" sz="2400" dirty="0"/>
              <a:t>persisted / (ties formed + ties dissolved + ties persisted)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“</a:t>
            </a:r>
            <a:r>
              <a:rPr lang="en-US" sz="2400" dirty="0" smtClean="0">
                <a:solidFill>
                  <a:schemeClr val="accent2"/>
                </a:solidFill>
              </a:rPr>
              <a:t>Complete network data</a:t>
            </a:r>
            <a:r>
              <a:rPr lang="en-US" sz="2400" dirty="0" smtClean="0">
                <a:solidFill>
                  <a:srgbClr val="000000"/>
                </a:solidFill>
              </a:rPr>
              <a:t>” </a:t>
            </a:r>
            <a:r>
              <a:rPr lang="en-US" sz="2400" dirty="0">
                <a:solidFill>
                  <a:srgbClr val="000000"/>
                </a:solidFill>
              </a:rPr>
              <a:t>all actors w/in bounded setting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Some turnover in set of actors </a:t>
            </a:r>
            <a:r>
              <a:rPr lang="en-US" sz="2400" dirty="0" smtClean="0">
                <a:solidFill>
                  <a:srgbClr val="000000"/>
                </a:solidFill>
              </a:rPr>
              <a:t>allowed but s</a:t>
            </a:r>
            <a:r>
              <a:rPr lang="en-US" sz="2400" dirty="0" smtClean="0"/>
              <a:t>ame actors </a:t>
            </a:r>
            <a:r>
              <a:rPr lang="en-US" sz="2400" dirty="0"/>
              <a:t>in </a:t>
            </a:r>
            <a:r>
              <a:rPr lang="en-US" sz="2400" dirty="0" smtClean="0"/>
              <a:t>the data for each wave</a:t>
            </a:r>
            <a:r>
              <a:rPr lang="en-US" sz="2400" dirty="0"/>
              <a:t> </a:t>
            </a:r>
            <a:r>
              <a:rPr lang="en-US" sz="2400" dirty="0" smtClean="0"/>
              <a:t>(even if not observed during wave)</a:t>
            </a:r>
          </a:p>
          <a:p>
            <a:pPr lvl="1"/>
            <a:r>
              <a:rPr lang="en-US" sz="2400" dirty="0" smtClean="0"/>
              <a:t>See manual for how to deal with </a:t>
            </a:r>
            <a:r>
              <a:rPr lang="en-US" sz="2400" dirty="0" smtClean="0">
                <a:solidFill>
                  <a:srgbClr val="C0504D"/>
                </a:solidFill>
              </a:rPr>
              <a:t>composition change</a:t>
            </a:r>
            <a:endParaRPr lang="en-US" sz="2400" dirty="0">
              <a:solidFill>
                <a:srgbClr val="C0504D"/>
              </a:solidFill>
            </a:endParaRPr>
          </a:p>
          <a:p>
            <a:r>
              <a:rPr lang="en-US" sz="2400" dirty="0" smtClean="0"/>
              <a:t>Recommended N: 30-2000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4310"/>
            <a:ext cx="8229600" cy="954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Data Structure: Dependent Network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8505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6314"/>
            <a:ext cx="8229600" cy="500625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Dependent behaviors</a:t>
            </a:r>
          </a:p>
          <a:p>
            <a:pPr lvl="1"/>
            <a:r>
              <a:rPr lang="en-US" sz="2400" dirty="0"/>
              <a:t>Time-varying attributes used as </a:t>
            </a:r>
            <a:r>
              <a:rPr lang="en-US" sz="2400" u="sng" dirty="0"/>
              <a:t>dependent variable(s)</a:t>
            </a:r>
          </a:p>
          <a:p>
            <a:pPr lvl="1"/>
            <a:r>
              <a:rPr lang="en-US" sz="2400" dirty="0"/>
              <a:t>Coded as integer (e.g., 1-10)</a:t>
            </a:r>
          </a:p>
          <a:p>
            <a:pPr lvl="1"/>
            <a:r>
              <a:rPr lang="en-US" sz="2400" dirty="0"/>
              <a:t>Last time point </a:t>
            </a:r>
            <a:r>
              <a:rPr lang="en-US" sz="2400" u="sng" dirty="0"/>
              <a:t>is</a:t>
            </a:r>
            <a:r>
              <a:rPr lang="en-US" sz="2400" dirty="0"/>
              <a:t> used 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Changing actor covariates</a:t>
            </a:r>
          </a:p>
          <a:p>
            <a:pPr lvl="1"/>
            <a:r>
              <a:rPr lang="en-US" sz="2400" dirty="0"/>
              <a:t>Time-varying attributes used as </a:t>
            </a:r>
            <a:r>
              <a:rPr lang="en-US" sz="2400" u="sng" dirty="0"/>
              <a:t>independent variables</a:t>
            </a:r>
          </a:p>
          <a:p>
            <a:pPr lvl="1"/>
            <a:r>
              <a:rPr lang="en-US" sz="2400" dirty="0"/>
              <a:t>Last time point </a:t>
            </a:r>
            <a:r>
              <a:rPr lang="en-US" sz="2400" u="sng" dirty="0"/>
              <a:t>not</a:t>
            </a:r>
            <a:r>
              <a:rPr lang="en-US" sz="2400" dirty="0"/>
              <a:t> used (only applicable for 3+ waves)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Constant covariates </a:t>
            </a:r>
          </a:p>
          <a:p>
            <a:pPr lvl="1"/>
            <a:r>
              <a:rPr lang="en-US" sz="2400" dirty="0" smtClean="0"/>
              <a:t>Ex: age</a:t>
            </a:r>
            <a:r>
              <a:rPr lang="en-US" sz="2400" dirty="0"/>
              <a:t>, sex, race/ethnicity, </a:t>
            </a:r>
            <a:r>
              <a:rPr lang="en-US" sz="2400" dirty="0" smtClean="0"/>
              <a:t>behavior</a:t>
            </a:r>
            <a:endParaRPr lang="en-US" sz="2400" dirty="0"/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Dyadic covariates 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2400" dirty="0" smtClean="0"/>
              <a:t>Ex: settings </a:t>
            </a:r>
            <a:r>
              <a:rPr lang="en-US" sz="2400" dirty="0"/>
              <a:t>that drive </a:t>
            </a:r>
            <a:r>
              <a:rPr lang="en-US" sz="2400" dirty="0" smtClean="0"/>
              <a:t>contact</a:t>
            </a:r>
          </a:p>
          <a:p>
            <a:pPr marL="0" indent="0">
              <a:buNone/>
            </a:pPr>
            <a:r>
              <a:rPr lang="en-US" sz="2400" b="1" dirty="0" smtClean="0"/>
              <a:t>			NOTE: Covariates are </a:t>
            </a:r>
            <a:r>
              <a:rPr lang="en-US" sz="2400" b="1" u="sng" dirty="0" smtClean="0"/>
              <a:t>centered</a:t>
            </a:r>
            <a:r>
              <a:rPr lang="en-US" sz="2400" b="1" dirty="0" smtClean="0"/>
              <a:t> by default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0"/>
            <a:ext cx="8229600" cy="882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Additional Data Structures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8942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674754"/>
              </p:ext>
            </p:extLst>
          </p:nvPr>
        </p:nvGraphicFramePr>
        <p:xfrm>
          <a:off x="511423" y="1200148"/>
          <a:ext cx="8161105" cy="48032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407"/>
                <a:gridCol w="1512407"/>
                <a:gridCol w="1282885"/>
                <a:gridCol w="1741929"/>
                <a:gridCol w="2111477"/>
              </a:tblGrid>
              <a:tr h="6861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Time 1</a:t>
                      </a:r>
                      <a:endParaRPr lang="en-US" sz="1800" dirty="0"/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Time 2</a:t>
                      </a:r>
                      <a:endParaRPr lang="en-US" sz="1800" dirty="0"/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dirty="0" smtClean="0"/>
                        <a:t> Mutuality Count</a:t>
                      </a:r>
                      <a:endParaRPr lang="en-US" dirty="0"/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But…</a:t>
                      </a:r>
                      <a:endParaRPr lang="en-US" dirty="0"/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SIENA Treatment During Estimation</a:t>
                      </a:r>
                      <a:endParaRPr lang="en-US" dirty="0"/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17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Both</a:t>
                      </a:r>
                      <a:r>
                        <a:rPr lang="en-US" baseline="0" dirty="0" smtClean="0"/>
                        <a:t> explained by stability term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 as keeping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1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+ 2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One </a:t>
                      </a:r>
                      <a:r>
                        <a:rPr lang="en-US" baseline="0" dirty="0" smtClean="0"/>
                        <a:t>explained by stability term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 as </a:t>
                      </a:r>
                      <a:r>
                        <a:rPr lang="en-US" dirty="0" smtClean="0"/>
                        <a:t>2 (add </a:t>
                      </a:r>
                      <a:r>
                        <a:rPr lang="en-US" dirty="0" smtClean="0"/>
                        <a:t>1 &amp;</a:t>
                      </a:r>
                      <a:r>
                        <a:rPr lang="en-US" baseline="0" dirty="0" smtClean="0"/>
                        <a:t> ~</a:t>
                      </a:r>
                      <a:r>
                        <a:rPr lang="en-US" dirty="0" smtClean="0"/>
                        <a:t>keep </a:t>
                      </a:r>
                      <a:r>
                        <a:rPr lang="en-US" dirty="0" smtClean="0"/>
                        <a:t>1)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1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+ 2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Both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 as 2, only 1 via recip. (2 steps)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+ 0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reciprocity?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 as 0, but could add + drop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1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DCE6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+ 0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 mutual tie</a:t>
                      </a:r>
                    </a:p>
                    <a:p>
                      <a:r>
                        <a:rPr lang="en-US" dirty="0" smtClean="0"/>
                        <a:t>-1 mutual tie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 respects loss of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NULL</a:t>
                      </a:r>
                      <a:endParaRPr lang="en-US" sz="1800" dirty="0">
                        <a:solidFill>
                          <a:srgbClr val="DCE6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+ 0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Lost 2!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Model</a:t>
                      </a:r>
                      <a:r>
                        <a:rPr lang="en-US" baseline="0" dirty="0" smtClean="0"/>
                        <a:t> respects loss of 2 </a:t>
                      </a:r>
                      <a:r>
                        <a:rPr lang="en-US" dirty="0" smtClean="0"/>
                        <a:t>(2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steps)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51345" y="2153627"/>
            <a:ext cx="931910" cy="141957"/>
            <a:chOff x="1109610" y="5825190"/>
            <a:chExt cx="1155523" cy="172948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>
            <a:off x="851345" y="4318897"/>
            <a:ext cx="93191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362797" y="4318897"/>
            <a:ext cx="93191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83255" y="6003359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Assumes ERGM with edges, </a:t>
            </a:r>
            <a:r>
              <a:rPr lang="en-US" dirty="0" smtClean="0"/>
              <a:t>stability, </a:t>
            </a:r>
            <a:r>
              <a:rPr lang="en-US" dirty="0" smtClean="0"/>
              <a:t>and mutuality terms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1371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TERGM Dependence: Mutuality Example</a:t>
            </a:r>
            <a:endParaRPr lang="en-US" sz="36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2362797" y="2153627"/>
            <a:ext cx="931910" cy="141957"/>
            <a:chOff x="1109610" y="5825190"/>
            <a:chExt cx="1155523" cy="172948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362797" y="2865137"/>
            <a:ext cx="931910" cy="141957"/>
            <a:chOff x="1109610" y="5825190"/>
            <a:chExt cx="1155523" cy="172948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2362797" y="3557832"/>
            <a:ext cx="931910" cy="141957"/>
            <a:chOff x="1109610" y="5825190"/>
            <a:chExt cx="1155523" cy="172948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/>
          <p:cNvCxnSpPr/>
          <p:nvPr/>
        </p:nvCxnSpPr>
        <p:spPr>
          <a:xfrm>
            <a:off x="851345" y="3007094"/>
            <a:ext cx="93191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851345" y="4954517"/>
            <a:ext cx="931910" cy="141957"/>
            <a:chOff x="1109610" y="5825190"/>
            <a:chExt cx="1155523" cy="17294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806737" y="5595901"/>
            <a:ext cx="931910" cy="141957"/>
            <a:chOff x="1109610" y="5825190"/>
            <a:chExt cx="1155523" cy="172948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/>
          <p:cNvCxnSpPr/>
          <p:nvPr/>
        </p:nvCxnSpPr>
        <p:spPr>
          <a:xfrm flipH="1">
            <a:off x="2362797" y="4980173"/>
            <a:ext cx="93191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5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846"/>
            <a:ext cx="8229600" cy="1047523"/>
          </a:xfrm>
        </p:spPr>
        <p:txBody>
          <a:bodyPr/>
          <a:lstStyle/>
          <a:p>
            <a:r>
              <a:rPr lang="en-US" sz="3200" b="1" dirty="0" smtClean="0"/>
              <a:t>Overview of Model Presentation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4525963"/>
          </a:xfrm>
        </p:spPr>
        <p:txBody>
          <a:bodyPr>
            <a:normAutofit/>
          </a:bodyPr>
          <a:lstStyle/>
          <a:p>
            <a:pPr marL="317500" indent="-352425"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general form of the model</a:t>
            </a:r>
          </a:p>
          <a:p>
            <a:pPr marL="804863" lvl="1" indent="-354013"/>
            <a:r>
              <a:rPr lang="en-US" sz="2400" dirty="0">
                <a:solidFill>
                  <a:schemeClr val="accent2"/>
                </a:solidFill>
              </a:rPr>
              <a:t>Network </a:t>
            </a:r>
            <a:r>
              <a:rPr lang="en-US" sz="2400" dirty="0" smtClean="0">
                <a:solidFill>
                  <a:schemeClr val="accent2"/>
                </a:solidFill>
              </a:rPr>
              <a:t>function </a:t>
            </a:r>
            <a:r>
              <a:rPr lang="en-US" sz="2400" dirty="0" smtClean="0"/>
              <a:t>for relationship change</a:t>
            </a:r>
            <a:endParaRPr lang="en-US" sz="2400" dirty="0"/>
          </a:p>
          <a:p>
            <a:pPr marL="804863" lvl="1" indent="-354013"/>
            <a:r>
              <a:rPr lang="en-US" sz="2400" dirty="0">
                <a:solidFill>
                  <a:srgbClr val="C0504D"/>
                </a:solidFill>
              </a:rPr>
              <a:t>Behavior </a:t>
            </a:r>
            <a:r>
              <a:rPr lang="en-US" sz="2400" dirty="0" smtClean="0">
                <a:solidFill>
                  <a:srgbClr val="C0504D"/>
                </a:solidFill>
              </a:rPr>
              <a:t>function </a:t>
            </a:r>
            <a:r>
              <a:rPr lang="en-US" sz="2400" dirty="0" smtClean="0"/>
              <a:t>for “behavior” change</a:t>
            </a:r>
          </a:p>
          <a:p>
            <a:pPr marL="804863" lvl="1" indent="-354013"/>
            <a:r>
              <a:rPr lang="en-US" sz="2400" dirty="0" smtClean="0"/>
              <a:t>Rate functions</a:t>
            </a:r>
            <a:endParaRPr lang="en-US" sz="2400" dirty="0"/>
          </a:p>
          <a:p>
            <a:pPr marL="317500" indent="-352425">
              <a:buFont typeface="+mj-lt"/>
              <a:buAutoNum type="arabicPeriod"/>
            </a:pPr>
            <a:r>
              <a:rPr lang="en-US" sz="2400" dirty="0" smtClean="0"/>
              <a:t>Model estimation procedure</a:t>
            </a:r>
            <a:endParaRPr lang="en-US" sz="2400" dirty="0"/>
          </a:p>
          <a:p>
            <a:pPr marL="804863" lvl="1" indent="-395288"/>
            <a:r>
              <a:rPr lang="en-US" sz="2400" dirty="0" smtClean="0"/>
              <a:t>Model assumptions </a:t>
            </a:r>
          </a:p>
          <a:p>
            <a:pPr marL="804863" lvl="1" indent="-395288"/>
            <a:r>
              <a:rPr lang="en-US" sz="2400" dirty="0" smtClean="0"/>
              <a:t>MCMC estimation algorithm</a:t>
            </a:r>
          </a:p>
          <a:p>
            <a:pPr marL="804863" lvl="1" indent="-395288"/>
            <a:r>
              <a:rPr lang="en-US" sz="2400" dirty="0" smtClean="0"/>
              <a:t>Goodness </a:t>
            </a:r>
            <a:r>
              <a:rPr lang="en-US" sz="2400" dirty="0"/>
              <a:t>of </a:t>
            </a:r>
            <a:r>
              <a:rPr lang="en-US" sz="2400" dirty="0" smtClean="0"/>
              <a:t>Fit</a:t>
            </a:r>
            <a:endParaRPr lang="en-US" sz="2400" dirty="0"/>
          </a:p>
          <a:p>
            <a:pPr marL="317500" indent="-352425">
              <a:buFont typeface="+mj-lt"/>
              <a:buAutoNum type="arabicPeriod"/>
            </a:pPr>
            <a:r>
              <a:rPr lang="en-US" sz="2400" dirty="0"/>
              <a:t>Empirical </a:t>
            </a:r>
            <a:r>
              <a:rPr lang="en-US" sz="2400" dirty="0" smtClean="0"/>
              <a:t>example</a:t>
            </a:r>
            <a:endParaRPr lang="en-US" sz="2400" dirty="0"/>
          </a:p>
          <a:p>
            <a:pPr marL="350838" indent="-355600">
              <a:buFont typeface="+mj-lt"/>
              <a:buAutoNum type="arabicPeriod"/>
            </a:pPr>
            <a:r>
              <a:rPr lang="en-US" sz="2400" dirty="0" smtClean="0"/>
              <a:t>Extensions </a:t>
            </a:r>
            <a:r>
              <a:rPr lang="en-US" sz="2400" dirty="0"/>
              <a:t>&amp; Miscellany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18,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Duke Social Networks &amp; Health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35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1750">
          <a:solidFill>
            <a:schemeClr val="accent4">
              <a:lumMod val="7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6058</TotalTime>
  <Words>8947</Words>
  <Application>Microsoft Macintosh PowerPoint</Application>
  <PresentationFormat>On-screen Show (4:3)</PresentationFormat>
  <Paragraphs>2335</Paragraphs>
  <Slides>86</Slides>
  <Notes>47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Office Theme</vt:lpstr>
      <vt:lpstr>Equation</vt:lpstr>
      <vt:lpstr>An Introduction to  Stochastic Actor-Oriented Models (SAOM or SIENA)</vt:lpstr>
      <vt:lpstr>Jefferson High (Add Health)</vt:lpstr>
      <vt:lpstr>Network Homogeneity on Smoking</vt:lpstr>
      <vt:lpstr>Smoking-Related Popularity</vt:lpstr>
      <vt:lpstr>Inferring Network → Behavior</vt:lpstr>
      <vt:lpstr>When to use a SAOM</vt:lpstr>
      <vt:lpstr>PowerPoint Presentation</vt:lpstr>
      <vt:lpstr>ERGM and SIENA Distinction</vt:lpstr>
      <vt:lpstr>Overview of Model Presentation</vt:lpstr>
      <vt:lpstr>PowerPoint Presentation</vt:lpstr>
      <vt:lpstr>PowerPoint Presentation</vt:lpstr>
      <vt:lpstr>Stochastic Actor-Oriented Model</vt:lpstr>
      <vt:lpstr>SAOM Effects</vt:lpstr>
      <vt:lpstr>SAOM Components</vt:lpstr>
      <vt:lpstr>Network Objective Function</vt:lpstr>
      <vt:lpstr>Network Decision</vt:lpstr>
      <vt:lpstr>PowerPoint Presentation</vt:lpstr>
      <vt:lpstr>Behavior Objective Function</vt:lpstr>
      <vt:lpstr>Behavior Objective Function</vt:lpstr>
      <vt:lpstr>Behavior Objective Function Effects</vt:lpstr>
      <vt:lpstr>Behavior Decision</vt:lpstr>
      <vt:lpstr>Behavior Decision*</vt:lpstr>
      <vt:lpstr>Behavior Decision*</vt:lpstr>
      <vt:lpstr>Behavior Decision*</vt:lpstr>
      <vt:lpstr>Behavior Decision*</vt:lpstr>
      <vt:lpstr>Behavior Decision*</vt:lpstr>
      <vt:lpstr>Behavior Decision*</vt:lpstr>
      <vt:lpstr>Rate Functions</vt:lpstr>
      <vt:lpstr>PowerPoint Presentation</vt:lpstr>
      <vt:lpstr>SAOM Estimation</vt:lpstr>
      <vt:lpstr>Markov Chain Algorithm</vt:lpstr>
      <vt:lpstr>Post-Estimation 1</vt:lpstr>
      <vt:lpstr>Post-Estimation 2</vt:lpstr>
      <vt:lpstr>PowerPoint Presentation</vt:lpstr>
      <vt:lpstr>PowerPoint Presentation</vt:lpstr>
      <vt:lpstr>A Note on Interpreting Coefficients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Odds of Friend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Cumulative Indegree Distribution</vt:lpstr>
      <vt:lpstr>Geodesic Distribution</vt:lpstr>
      <vt:lpstr>Triad Census</vt:lpstr>
      <vt:lpstr>Smoking Distribution</vt:lpstr>
      <vt:lpstr>PowerPoint Presentation</vt:lpstr>
      <vt:lpstr>Extensions to Basic Model</vt:lpstr>
      <vt:lpstr>PowerPoint Presentation</vt:lpstr>
      <vt:lpstr>Asymmetric Peer Influence</vt:lpstr>
      <vt:lpstr>Contributions to the Smoking Function</vt:lpstr>
      <vt:lpstr>Contributions, Cont.</vt:lpstr>
      <vt:lpstr>SIENA as an Agent-Based Model</vt:lpstr>
      <vt:lpstr>Decomposing Network Homogeneity</vt:lpstr>
      <vt:lpstr>PowerPoint Presentation</vt:lpstr>
      <vt:lpstr>Manipulations</vt:lpstr>
      <vt:lpstr>Results of Manipulating Peer Influence (PI) and Smoking-based Popularity (smoke alter)</vt:lpstr>
      <vt:lpstr>PowerPoint Presentation</vt:lpstr>
      <vt:lpstr>Smoking Prevalence across 95 Add Health schools (proportion of students who smoked in past 12 months)</vt:lpstr>
      <vt:lpstr>PowerPoint Presentation</vt:lpstr>
      <vt:lpstr>Vary Initial Conditions</vt:lpstr>
      <vt:lpstr>PowerPoint Presentation</vt:lpstr>
      <vt:lpstr>PowerPoint Presentation</vt:lpstr>
      <vt:lpstr>Prevalence Manipulation</vt:lpstr>
      <vt:lpstr>PowerPoint Presentation</vt:lpstr>
      <vt:lpstr>PowerPoint Presentation</vt:lpstr>
      <vt:lpstr>PowerPoint Presentation</vt:lpstr>
      <vt:lpstr>Contrasting Contexts</vt:lpstr>
      <vt:lpstr>SIENA Assumptions</vt:lpstr>
      <vt:lpstr>Missing Data</vt:lpstr>
      <vt:lpstr>Good Sources of Information</vt:lpstr>
      <vt:lpstr>PowerPoint Presentation</vt:lpstr>
      <vt:lpstr>SAOM Lab</vt:lpstr>
      <vt:lpstr>PowerPoint Presentation</vt:lpstr>
      <vt:lpstr>PowerPoint Presentation</vt:lpstr>
      <vt:lpstr>PowerPoint Presentation</vt:lpstr>
      <vt:lpstr>TERGM Dependence: Mutuality Example</vt:lpstr>
    </vt:vector>
  </TitlesOfParts>
  <Company>Arizona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Equivalences</dc:title>
  <dc:creator>David Schaefer</dc:creator>
  <cp:lastModifiedBy>David Schaefer</cp:lastModifiedBy>
  <cp:revision>516</cp:revision>
  <dcterms:created xsi:type="dcterms:W3CDTF">2014-10-14T17:57:22Z</dcterms:created>
  <dcterms:modified xsi:type="dcterms:W3CDTF">2018-05-18T04:10:51Z</dcterms:modified>
</cp:coreProperties>
</file>